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71" r:id="rId3"/>
    <p:sldId id="257" r:id="rId4"/>
    <p:sldId id="258" r:id="rId5"/>
    <p:sldId id="259" r:id="rId6"/>
    <p:sldId id="260" r:id="rId7"/>
    <p:sldId id="272" r:id="rId8"/>
    <p:sldId id="274" r:id="rId9"/>
    <p:sldId id="275" r:id="rId10"/>
    <p:sldId id="265" r:id="rId11"/>
    <p:sldId id="266" r:id="rId12"/>
    <p:sldId id="267" r:id="rId13"/>
    <p:sldId id="268" r:id="rId14"/>
    <p:sldId id="269" r:id="rId15"/>
  </p:sldIdLst>
  <p:sldSz cx="14630400" cy="8229600"/>
  <p:notesSz cx="8229600" cy="14630400"/>
  <p:embeddedFontLst>
    <p:embeddedFont>
      <p:font typeface="Calibri" panose="020F0502020204030204" pitchFamily="34" charset="0"/>
      <p:regular r:id="rId17"/>
      <p:bold r:id="rId18"/>
      <p:italic r:id="rId19"/>
      <p:boldItalic r:id="rId20"/>
    </p:embeddedFont>
    <p:embeddedFont>
      <p:font typeface="Raleway Medium"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4" d="100"/>
          <a:sy n="44"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69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63949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2461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87357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019530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svg"/><Relationship Id="rId5" Type="http://schemas.openxmlformats.org/officeDocument/2006/relationships/image" Target="../media/image15.sv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3.png"/><Relationship Id="rId7" Type="http://schemas.openxmlformats.org/officeDocument/2006/relationships/image" Target="../media/image21.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0.svg"/><Relationship Id="rId5" Type="http://schemas.openxmlformats.org/officeDocument/2006/relationships/image" Target="../media/image19.sv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46185" y="844062"/>
            <a:ext cx="8616461" cy="1881552"/>
          </a:xfrm>
          <a:prstGeom prst="rect">
            <a:avLst/>
          </a:prstGeom>
          <a:noFill/>
          <a:ln/>
        </p:spPr>
        <p:txBody>
          <a:bodyPr wrap="square" lIns="0" tIns="0" rIns="0" bIns="0" rtlCol="0" anchor="t"/>
          <a:lstStyle/>
          <a:p>
            <a:pPr marL="0" indent="0" algn="l">
              <a:lnSpc>
                <a:spcPts val="5400"/>
              </a:lnSpc>
              <a:buNone/>
            </a:pPr>
            <a:r>
              <a:rPr lang="en-US" sz="4800" b="1" dirty="0">
                <a:solidFill>
                  <a:srgbClr val="FFE14D"/>
                </a:solidFill>
                <a:effectLst>
                  <a:glow rad="139700">
                    <a:schemeClr val="accent4">
                      <a:satMod val="175000"/>
                      <a:alpha val="40000"/>
                    </a:schemeClr>
                  </a:glow>
                  <a:outerShdw blurRad="38100" dist="38100" dir="2700000" algn="tl">
                    <a:srgbClr val="000000">
                      <a:alpha val="43137"/>
                    </a:srgbClr>
                  </a:outerShdw>
                </a:effectLst>
                <a:latin typeface="Comfortaa Bold" pitchFamily="34" charset="0"/>
                <a:ea typeface="Comfortaa Bold" pitchFamily="34" charset="-122"/>
                <a:cs typeface="Comfortaa Bold" pitchFamily="34" charset="-120"/>
              </a:rPr>
              <a:t> YouTube Trends Analysis</a:t>
            </a:r>
            <a:endParaRPr lang="en-US" sz="4800" dirty="0">
              <a:effectLst>
                <a:glow rad="139700">
                  <a:schemeClr val="accent4">
                    <a:satMod val="175000"/>
                    <a:alpha val="40000"/>
                  </a:schemeClr>
                </a:glow>
                <a:outerShdw blurRad="38100" dist="38100" dir="2700000" algn="tl">
                  <a:srgbClr val="000000">
                    <a:alpha val="43137"/>
                  </a:srgbClr>
                </a:outerShdw>
              </a:effectLst>
            </a:endParaRPr>
          </a:p>
        </p:txBody>
      </p:sp>
      <p:sp>
        <p:nvSpPr>
          <p:cNvPr id="4" name="Text 1"/>
          <p:cNvSpPr/>
          <p:nvPr/>
        </p:nvSpPr>
        <p:spPr>
          <a:xfrm>
            <a:off x="864037" y="3609618"/>
            <a:ext cx="7415927" cy="1580198"/>
          </a:xfrm>
          <a:prstGeom prst="rect">
            <a:avLst/>
          </a:prstGeom>
          <a:noFill/>
          <a:ln/>
        </p:spPr>
        <p:txBody>
          <a:bodyPr wrap="square" lIns="0" tIns="0" rIns="0" bIns="0" rtlCol="0" anchor="t"/>
          <a:lstStyle/>
          <a:p>
            <a:pPr marL="0" indent="0" algn="l">
              <a:lnSpc>
                <a:spcPts val="3100"/>
              </a:lnSpc>
              <a:buNone/>
            </a:pPr>
            <a:r>
              <a:rPr lang="en-US" sz="1900" dirty="0"/>
              <a:t> </a:t>
            </a:r>
          </a:p>
        </p:txBody>
      </p:sp>
      <p:sp>
        <p:nvSpPr>
          <p:cNvPr id="5" name="Text 2"/>
          <p:cNvSpPr/>
          <p:nvPr/>
        </p:nvSpPr>
        <p:spPr>
          <a:xfrm>
            <a:off x="246185" y="2725614"/>
            <a:ext cx="8774723" cy="4659924"/>
          </a:xfrm>
          <a:prstGeom prst="rect">
            <a:avLst/>
          </a:prstGeom>
          <a:noFill/>
          <a:ln/>
        </p:spPr>
        <p:txBody>
          <a:bodyPr wrap="square" lIns="0" tIns="0" rIns="0" bIns="0" rtlCol="0" anchor="t"/>
          <a:lstStyle/>
          <a:p>
            <a:pPr marL="0" indent="0">
              <a:lnSpc>
                <a:spcPts val="3100"/>
              </a:lnSpc>
              <a:buNone/>
            </a:pPr>
            <a:r>
              <a:rPr lang="en-US" sz="2400" b="1" dirty="0">
                <a:solidFill>
                  <a:schemeClr val="bg1"/>
                </a:solidFill>
                <a:latin typeface="Raleway Medium" pitchFamily="34" charset="0"/>
                <a:ea typeface="Raleway Medium" pitchFamily="34" charset="-122"/>
                <a:cs typeface="Raleway Medium" pitchFamily="34" charset="-120"/>
              </a:rPr>
              <a:t> </a:t>
            </a:r>
            <a:r>
              <a:rPr lang="en-US" sz="2800" b="1" dirty="0">
                <a:solidFill>
                  <a:schemeClr val="bg1"/>
                </a:solidFill>
                <a:latin typeface="Raleway Medium" pitchFamily="34" charset="0"/>
                <a:ea typeface="Raleway Medium" pitchFamily="34" charset="-122"/>
                <a:cs typeface="Raleway Medium" pitchFamily="34" charset="-120"/>
              </a:rPr>
              <a:t>This presentation explores how data analysis and machine learning can be harnessed to analyze YouTube's trending videos and </a:t>
            </a:r>
            <a:r>
              <a:rPr lang="en-US" sz="2800" b="1" dirty="0">
                <a:solidFill>
                  <a:schemeClr val="bg1"/>
                </a:solidFill>
                <a:latin typeface="Calibri" panose="020F0502020204030204" pitchFamily="34" charset="0"/>
                <a:ea typeface="Raleway Medium" pitchFamily="34" charset="-122"/>
                <a:cs typeface="Calibri" panose="020F0502020204030204" pitchFamily="34" charset="0"/>
              </a:rPr>
              <a:t>predict</a:t>
            </a:r>
            <a:r>
              <a:rPr lang="en-US" sz="2800" b="1" dirty="0">
                <a:solidFill>
                  <a:schemeClr val="bg1"/>
                </a:solidFill>
                <a:latin typeface="Raleway Medium" pitchFamily="34" charset="0"/>
                <a:ea typeface="Raleway Medium" pitchFamily="34" charset="-122"/>
                <a:cs typeface="Raleway Medium" pitchFamily="34" charset="-120"/>
              </a:rPr>
              <a:t> their potential for virality.</a:t>
            </a:r>
          </a:p>
          <a:p>
            <a:pPr marL="0" indent="0">
              <a:lnSpc>
                <a:spcPts val="3100"/>
              </a:lnSpc>
              <a:buNone/>
            </a:pPr>
            <a:endParaRPr lang="en-US" sz="2400" b="1" dirty="0">
              <a:solidFill>
                <a:schemeClr val="bg1"/>
              </a:solidFill>
              <a:latin typeface="Raleway Medium" pitchFamily="34" charset="0"/>
            </a:endParaRPr>
          </a:p>
          <a:p>
            <a:pPr marL="0" indent="0">
              <a:lnSpc>
                <a:spcPts val="3100"/>
              </a:lnSpc>
              <a:buNone/>
            </a:pPr>
            <a:endParaRPr lang="en-US" sz="2400" b="1" dirty="0">
              <a:solidFill>
                <a:schemeClr val="bg1"/>
              </a:solidFill>
              <a:latin typeface="Raleway Medium" pitchFamily="34" charset="0"/>
            </a:endParaRPr>
          </a:p>
          <a:p>
            <a:pPr marL="0" indent="0">
              <a:lnSpc>
                <a:spcPts val="3100"/>
              </a:lnSpc>
              <a:buNone/>
            </a:pPr>
            <a:endParaRPr lang="en-US" sz="2400" b="1" dirty="0">
              <a:solidFill>
                <a:schemeClr val="bg1"/>
              </a:solidFill>
              <a:latin typeface="Raleway Medium" pitchFamily="34" charset="0"/>
            </a:endParaRPr>
          </a:p>
          <a:p>
            <a:pPr marL="0" indent="0">
              <a:lnSpc>
                <a:spcPts val="3100"/>
              </a:lnSpc>
              <a:buNone/>
            </a:pPr>
            <a:endParaRPr lang="en-US" sz="2400" b="1" dirty="0">
              <a:solidFill>
                <a:schemeClr val="bg1"/>
              </a:solidFill>
              <a:latin typeface="Raleway Medium" pitchFamily="34" charset="0"/>
            </a:endParaRPr>
          </a:p>
          <a:p>
            <a:pPr marL="0" indent="0">
              <a:lnSpc>
                <a:spcPts val="3100"/>
              </a:lnSpc>
              <a:buNone/>
            </a:pPr>
            <a:r>
              <a:rPr lang="en-US" sz="2400" b="1" dirty="0">
                <a:solidFill>
                  <a:schemeClr val="bg1"/>
                </a:solidFill>
                <a:latin typeface="Raleway Medium" pitchFamily="34" charset="0"/>
              </a:rPr>
              <a:t>Tools used:</a:t>
            </a:r>
          </a:p>
          <a:p>
            <a:pPr marL="0" indent="0">
              <a:lnSpc>
                <a:spcPts val="3100"/>
              </a:lnSpc>
              <a:buNone/>
            </a:pPr>
            <a:r>
              <a:rPr lang="en-US" sz="2400" b="1" dirty="0">
                <a:solidFill>
                  <a:schemeClr val="bg1"/>
                </a:solidFill>
                <a:latin typeface="Raleway Medium" pitchFamily="34" charset="0"/>
              </a:rPr>
              <a:t>Python , Pandas , NumPy , </a:t>
            </a:r>
            <a:r>
              <a:rPr lang="en-US" sz="2400" b="1" dirty="0" err="1">
                <a:solidFill>
                  <a:schemeClr val="bg1"/>
                </a:solidFill>
                <a:latin typeface="Raleway Medium" pitchFamily="34" charset="0"/>
              </a:rPr>
              <a:t>Scikit</a:t>
            </a:r>
            <a:r>
              <a:rPr lang="en-US" sz="2400" b="1" dirty="0">
                <a:solidFill>
                  <a:schemeClr val="bg1"/>
                </a:solidFill>
                <a:latin typeface="Raleway Medium" pitchFamily="34" charset="0"/>
              </a:rPr>
              <a:t>-learn , Matplotlib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5195" y="475536"/>
            <a:ext cx="13603174" cy="750451"/>
          </a:xfrm>
          <a:prstGeom prst="rect">
            <a:avLst/>
          </a:prstGeom>
          <a:noFill/>
          <a:ln/>
        </p:spPr>
        <p:txBody>
          <a:bodyPr wrap="none" lIns="0" tIns="0" rIns="0" bIns="0" rtlCol="0" anchor="t"/>
          <a:lstStyle/>
          <a:p>
            <a:pPr marL="0" indent="0" algn="l">
              <a:lnSpc>
                <a:spcPts val="3750"/>
              </a:lnSpc>
              <a:buNone/>
            </a:pPr>
            <a:r>
              <a:rPr lang="en-US" sz="4000" b="1" dirty="0">
                <a:solidFill>
                  <a:srgbClr val="FFE14D"/>
                </a:solidFill>
                <a:latin typeface="Comfortaa Bold" pitchFamily="34" charset="0"/>
                <a:ea typeface="Comfortaa Bold" pitchFamily="34" charset="-122"/>
                <a:cs typeface="Comfortaa Bold" pitchFamily="34" charset="-120"/>
              </a:rPr>
              <a:t>Models and Results: Benchmarking Performance</a:t>
            </a:r>
            <a:endParaRPr lang="en-US" sz="4000" dirty="0"/>
          </a:p>
        </p:txBody>
      </p:sp>
      <p:sp>
        <p:nvSpPr>
          <p:cNvPr id="13" name="Shape 11"/>
          <p:cNvSpPr/>
          <p:nvPr/>
        </p:nvSpPr>
        <p:spPr>
          <a:xfrm>
            <a:off x="605195" y="1723193"/>
            <a:ext cx="5830774" cy="3587360"/>
          </a:xfrm>
          <a:prstGeom prst="roundRect">
            <a:avLst>
              <a:gd name="adj" fmla="val 14354"/>
            </a:avLst>
          </a:prstGeom>
          <a:solidFill>
            <a:srgbClr val="27272B"/>
          </a:solidFill>
          <a:ln w="22860">
            <a:solidFill>
              <a:srgbClr val="5F5F63"/>
            </a:solidFill>
            <a:prstDash val="solid"/>
          </a:ln>
        </p:spPr>
        <p:txBody>
          <a:bodyPr/>
          <a:lstStyle/>
          <a:p>
            <a:pPr marL="514350" indent="-514350">
              <a:buFont typeface="+mj-lt"/>
              <a:buAutoNum type="arabicPeriod"/>
            </a:pPr>
            <a:r>
              <a:rPr lang="en-US" sz="3200" dirty="0">
                <a:solidFill>
                  <a:schemeClr val="bg1">
                    <a:lumMod val="95000"/>
                  </a:schemeClr>
                </a:solidFill>
              </a:rPr>
              <a:t>Linear Regressor</a:t>
            </a:r>
          </a:p>
          <a:p>
            <a:pPr marL="514350" indent="-514350">
              <a:buFont typeface="+mj-lt"/>
              <a:buAutoNum type="arabicPeriod"/>
            </a:pPr>
            <a:r>
              <a:rPr lang="en-US" sz="3200" dirty="0">
                <a:solidFill>
                  <a:schemeClr val="bg1">
                    <a:lumMod val="95000"/>
                  </a:schemeClr>
                </a:solidFill>
              </a:rPr>
              <a:t>Gradient booster</a:t>
            </a:r>
          </a:p>
          <a:p>
            <a:pPr marL="514350" indent="-514350">
              <a:buFont typeface="+mj-lt"/>
              <a:buAutoNum type="arabicPeriod"/>
            </a:pPr>
            <a:r>
              <a:rPr lang="en-US" sz="3200" dirty="0" err="1">
                <a:solidFill>
                  <a:schemeClr val="bg1">
                    <a:lumMod val="95000"/>
                  </a:schemeClr>
                </a:solidFill>
              </a:rPr>
              <a:t>XGBooster</a:t>
            </a:r>
            <a:endParaRPr lang="en-US" sz="3200" dirty="0">
              <a:solidFill>
                <a:schemeClr val="bg1">
                  <a:lumMod val="95000"/>
                </a:schemeClr>
              </a:solidFill>
            </a:endParaRPr>
          </a:p>
          <a:p>
            <a:pPr marL="514350" indent="-514350">
              <a:buFont typeface="+mj-lt"/>
              <a:buAutoNum type="arabicPeriod"/>
            </a:pPr>
            <a:r>
              <a:rPr lang="en-US" sz="3200" dirty="0">
                <a:solidFill>
                  <a:schemeClr val="bg1">
                    <a:lumMod val="95000"/>
                  </a:schemeClr>
                </a:solidFill>
              </a:rPr>
              <a:t>Decision Tree Regressor</a:t>
            </a:r>
          </a:p>
          <a:p>
            <a:pPr marL="514350" indent="-514350">
              <a:buFont typeface="+mj-lt"/>
              <a:buAutoNum type="arabicPeriod"/>
            </a:pPr>
            <a:r>
              <a:rPr lang="en-US" sz="3200" dirty="0">
                <a:solidFill>
                  <a:schemeClr val="bg1">
                    <a:lumMod val="95000"/>
                  </a:schemeClr>
                </a:solidFill>
              </a:rPr>
              <a:t>Random Forest Regressor</a:t>
            </a:r>
          </a:p>
          <a:p>
            <a:pPr marL="514350" indent="-514350">
              <a:buFont typeface="+mj-lt"/>
              <a:buAutoNum type="arabicPeriod"/>
            </a:pPr>
            <a:r>
              <a:rPr lang="en-US" sz="3200" dirty="0">
                <a:solidFill>
                  <a:schemeClr val="bg1">
                    <a:lumMod val="95000"/>
                  </a:schemeClr>
                </a:solidFill>
              </a:rPr>
              <a:t>Ridge Regressor</a:t>
            </a:r>
          </a:p>
        </p:txBody>
      </p:sp>
      <p:sp>
        <p:nvSpPr>
          <p:cNvPr id="15" name="Text 13"/>
          <p:cNvSpPr/>
          <p:nvPr/>
        </p:nvSpPr>
        <p:spPr>
          <a:xfrm>
            <a:off x="3787259" y="3401973"/>
            <a:ext cx="259318" cy="324207"/>
          </a:xfrm>
          <a:prstGeom prst="rect">
            <a:avLst/>
          </a:prstGeom>
          <a:noFill/>
          <a:ln/>
        </p:spPr>
        <p:txBody>
          <a:bodyPr wrap="none" lIns="0" tIns="0" rIns="0" bIns="0" rtlCol="0" anchor="t"/>
          <a:lstStyle/>
          <a:p>
            <a:pPr marL="0" indent="0" algn="l">
              <a:lnSpc>
                <a:spcPts val="2000"/>
              </a:lnSpc>
              <a:buNone/>
            </a:pPr>
            <a:endParaRPr lang="en-US" sz="2000" dirty="0"/>
          </a:p>
        </p:txBody>
      </p:sp>
      <p:sp>
        <p:nvSpPr>
          <p:cNvPr id="17" name="Text 15"/>
          <p:cNvSpPr/>
          <p:nvPr/>
        </p:nvSpPr>
        <p:spPr>
          <a:xfrm>
            <a:off x="800933" y="4340185"/>
            <a:ext cx="6232088" cy="553164"/>
          </a:xfrm>
          <a:prstGeom prst="rect">
            <a:avLst/>
          </a:prstGeom>
          <a:noFill/>
          <a:ln/>
        </p:spPr>
        <p:txBody>
          <a:bodyPr wrap="square" lIns="0" tIns="0" rIns="0" bIns="0" rtlCol="0" anchor="t"/>
          <a:lstStyle/>
          <a:p>
            <a:pPr marL="0" indent="0" algn="l">
              <a:lnSpc>
                <a:spcPts val="2150"/>
              </a:lnSpc>
              <a:buNone/>
            </a:pPr>
            <a:endParaRPr lang="en-US" sz="1350" dirty="0"/>
          </a:p>
        </p:txBody>
      </p:sp>
      <p:sp>
        <p:nvSpPr>
          <p:cNvPr id="23" name="Text 21"/>
          <p:cNvSpPr/>
          <p:nvPr/>
        </p:nvSpPr>
        <p:spPr>
          <a:xfrm>
            <a:off x="605195" y="5592243"/>
            <a:ext cx="2305764" cy="396598"/>
          </a:xfrm>
          <a:prstGeom prst="rect">
            <a:avLst/>
          </a:prstGeom>
          <a:noFill/>
          <a:ln/>
        </p:spPr>
        <p:txBody>
          <a:bodyPr wrap="none" lIns="0" tIns="0" rIns="0" bIns="0" rtlCol="0" anchor="t"/>
          <a:lstStyle/>
          <a:p>
            <a:pPr marL="0" indent="0" algn="l">
              <a:lnSpc>
                <a:spcPts val="2250"/>
              </a:lnSpc>
              <a:buNone/>
            </a:pPr>
            <a:r>
              <a:rPr lang="en-US" sz="2000" b="1" dirty="0">
                <a:solidFill>
                  <a:srgbClr val="FFE14D"/>
                </a:solidFill>
                <a:latin typeface="Comfortaa Bold" pitchFamily="34" charset="0"/>
                <a:ea typeface="Comfortaa Bold" pitchFamily="34" charset="-122"/>
                <a:cs typeface="Comfortaa Bold" pitchFamily="34" charset="-120"/>
              </a:rPr>
              <a:t>Evaluation Metrics</a:t>
            </a:r>
            <a:endParaRPr lang="en-US" sz="2000" dirty="0"/>
          </a:p>
        </p:txBody>
      </p:sp>
      <p:sp>
        <p:nvSpPr>
          <p:cNvPr id="24" name="Text 22"/>
          <p:cNvSpPr/>
          <p:nvPr/>
        </p:nvSpPr>
        <p:spPr>
          <a:xfrm>
            <a:off x="605195" y="6109809"/>
            <a:ext cx="6499027" cy="396598"/>
          </a:xfrm>
          <a:prstGeom prst="rect">
            <a:avLst/>
          </a:prstGeom>
          <a:noFill/>
          <a:ln/>
        </p:spPr>
        <p:txBody>
          <a:bodyPr wrap="square" lIns="0" tIns="0" rIns="0" bIns="0" rtlCol="0" anchor="t"/>
          <a:lstStyle/>
          <a:p>
            <a:pPr marL="342900" indent="-342900" algn="l">
              <a:lnSpc>
                <a:spcPts val="2150"/>
              </a:lnSpc>
              <a:buSzPct val="100000"/>
              <a:buChar char="•"/>
            </a:pPr>
            <a:r>
              <a:rPr lang="en-US" b="1" dirty="0">
                <a:solidFill>
                  <a:srgbClr val="D7D4CC"/>
                </a:solidFill>
                <a:latin typeface="Calibri" panose="020F0502020204030204" pitchFamily="34" charset="0"/>
                <a:ea typeface="Raleway Medium" pitchFamily="34" charset="-122"/>
                <a:cs typeface="Calibri" panose="020F0502020204030204" pitchFamily="34" charset="0"/>
              </a:rPr>
              <a:t>R² Score</a:t>
            </a:r>
            <a:endParaRPr lang="en-US" dirty="0">
              <a:latin typeface="Calibri" panose="020F0502020204030204" pitchFamily="34" charset="0"/>
              <a:cs typeface="Calibri" panose="020F0502020204030204" pitchFamily="34" charset="0"/>
            </a:endParaRPr>
          </a:p>
        </p:txBody>
      </p:sp>
      <p:sp>
        <p:nvSpPr>
          <p:cNvPr id="25" name="Text 23"/>
          <p:cNvSpPr/>
          <p:nvPr/>
        </p:nvSpPr>
        <p:spPr>
          <a:xfrm>
            <a:off x="605195" y="6627375"/>
            <a:ext cx="6499027" cy="396598"/>
          </a:xfrm>
          <a:prstGeom prst="rect">
            <a:avLst/>
          </a:prstGeom>
          <a:noFill/>
          <a:ln/>
        </p:spPr>
        <p:txBody>
          <a:bodyPr wrap="square" lIns="0" tIns="0" rIns="0" bIns="0" rtlCol="0" anchor="t"/>
          <a:lstStyle/>
          <a:p>
            <a:pPr marL="342900" indent="-342900" algn="l">
              <a:lnSpc>
                <a:spcPts val="2150"/>
              </a:lnSpc>
              <a:buSzPct val="100000"/>
              <a:buChar char="•"/>
            </a:pPr>
            <a:r>
              <a:rPr lang="en-US" b="1" dirty="0">
                <a:solidFill>
                  <a:srgbClr val="D7D4CC"/>
                </a:solidFill>
                <a:latin typeface="Calibri "/>
                <a:ea typeface="Raleway Medium" pitchFamily="34" charset="-122"/>
                <a:cs typeface="Raleway Medium" pitchFamily="34" charset="-120"/>
              </a:rPr>
              <a:t>RMSE (Root Mean Squared Error)</a:t>
            </a:r>
            <a:endParaRPr lang="en-US" dirty="0">
              <a:latin typeface="Calibri "/>
            </a:endParaRPr>
          </a:p>
        </p:txBody>
      </p:sp>
      <p:sp>
        <p:nvSpPr>
          <p:cNvPr id="26" name="Text 24"/>
          <p:cNvSpPr/>
          <p:nvPr/>
        </p:nvSpPr>
        <p:spPr>
          <a:xfrm>
            <a:off x="605195" y="7144941"/>
            <a:ext cx="6499027" cy="396597"/>
          </a:xfrm>
          <a:prstGeom prst="rect">
            <a:avLst/>
          </a:prstGeom>
          <a:noFill/>
          <a:ln/>
        </p:spPr>
        <p:txBody>
          <a:bodyPr wrap="square" lIns="0" tIns="0" rIns="0" bIns="0" rtlCol="0" anchor="t"/>
          <a:lstStyle/>
          <a:p>
            <a:pPr marL="342900" indent="-342900" algn="l">
              <a:lnSpc>
                <a:spcPts val="2150"/>
              </a:lnSpc>
              <a:buSzPct val="100000"/>
              <a:buChar char="•"/>
            </a:pPr>
            <a:r>
              <a:rPr lang="en-US" b="1" dirty="0">
                <a:solidFill>
                  <a:srgbClr val="D7D4CC"/>
                </a:solidFill>
                <a:latin typeface="Calibri "/>
                <a:ea typeface="Raleway Medium" pitchFamily="34" charset="-122"/>
                <a:cs typeface="Raleway Medium" pitchFamily="34" charset="-120"/>
              </a:rPr>
              <a:t>MAE (Mean Absolute Error)</a:t>
            </a:r>
            <a:endParaRPr lang="en-US" dirty="0">
              <a:latin typeface="Calibri "/>
            </a:endParaRPr>
          </a:p>
        </p:txBody>
      </p:sp>
      <p:sp>
        <p:nvSpPr>
          <p:cNvPr id="27" name="Text 25"/>
          <p:cNvSpPr/>
          <p:nvPr/>
        </p:nvSpPr>
        <p:spPr>
          <a:xfrm>
            <a:off x="7533799" y="2532185"/>
            <a:ext cx="2305764" cy="334107"/>
          </a:xfrm>
          <a:prstGeom prst="rect">
            <a:avLst/>
          </a:prstGeom>
          <a:noFill/>
          <a:ln/>
        </p:spPr>
        <p:txBody>
          <a:bodyPr wrap="none" lIns="0" tIns="0" rIns="0" bIns="0" rtlCol="0" anchor="t"/>
          <a:lstStyle/>
          <a:p>
            <a:pPr marL="0" indent="0" algn="l">
              <a:lnSpc>
                <a:spcPts val="2250"/>
              </a:lnSpc>
              <a:buNone/>
            </a:pPr>
            <a:r>
              <a:rPr lang="en-US" sz="2800" b="1" dirty="0">
                <a:solidFill>
                  <a:srgbClr val="FFE14D"/>
                </a:solidFill>
                <a:latin typeface="Comfortaa Bold" pitchFamily="34" charset="0"/>
                <a:ea typeface="Comfortaa Bold" pitchFamily="34" charset="-122"/>
                <a:cs typeface="Comfortaa Bold" pitchFamily="34" charset="-120"/>
              </a:rPr>
              <a:t>Key Results</a:t>
            </a:r>
            <a:endParaRPr lang="en-US" sz="2800" dirty="0"/>
          </a:p>
        </p:txBody>
      </p:sp>
      <p:sp>
        <p:nvSpPr>
          <p:cNvPr id="28" name="Text 26"/>
          <p:cNvSpPr/>
          <p:nvPr/>
        </p:nvSpPr>
        <p:spPr>
          <a:xfrm>
            <a:off x="7533799" y="3401974"/>
            <a:ext cx="6499027" cy="2586867"/>
          </a:xfrm>
          <a:prstGeom prst="rect">
            <a:avLst/>
          </a:prstGeom>
          <a:noFill/>
          <a:ln/>
        </p:spPr>
        <p:txBody>
          <a:bodyPr wrap="square" lIns="0" tIns="0" rIns="0" bIns="0" rtlCol="0" anchor="t"/>
          <a:lstStyle/>
          <a:p>
            <a:pPr marL="0" indent="0" algn="l">
              <a:lnSpc>
                <a:spcPts val="2150"/>
              </a:lnSpc>
              <a:buNone/>
            </a:pPr>
            <a:r>
              <a:rPr lang="en-US" sz="2400" dirty="0">
                <a:solidFill>
                  <a:srgbClr val="D7D4CC"/>
                </a:solidFill>
                <a:ea typeface="Raleway Medium" pitchFamily="34" charset="-122"/>
                <a:cs typeface="Raleway Medium" pitchFamily="34" charset="-120"/>
              </a:rPr>
              <a:t>Our evaluation revealed that tree-based models consistently outperformed traditional linear models. Specifically, the </a:t>
            </a:r>
            <a:r>
              <a:rPr lang="en-US" sz="2400" dirty="0">
                <a:solidFill>
                  <a:srgbClr val="000000"/>
                </a:solidFill>
                <a:highlight>
                  <a:srgbClr val="FFE14D"/>
                </a:highlight>
                <a:ea typeface="Raleway Medium" pitchFamily="34" charset="-122"/>
                <a:cs typeface="Raleway Medium" pitchFamily="34" charset="-120"/>
              </a:rPr>
              <a:t>Random Forest Regressor achieved the best overall performance</a:t>
            </a:r>
            <a:r>
              <a:rPr lang="en-US" sz="2400" dirty="0">
                <a:solidFill>
                  <a:srgbClr val="D7D4CC"/>
                </a:solidFill>
                <a:ea typeface="Raleway Medium" pitchFamily="34" charset="-122"/>
                <a:cs typeface="Raleway Medium" pitchFamily="34" charset="-120"/>
              </a:rPr>
              <a:t>, demonstrating superior predictive accuracy for YouTube video views.</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914400" y="228600"/>
            <a:ext cx="12851965" cy="879231"/>
          </a:xfrm>
          <a:prstGeom prst="rect">
            <a:avLst/>
          </a:prstGeom>
          <a:noFill/>
          <a:ln/>
        </p:spPr>
        <p:txBody>
          <a:bodyPr wrap="squar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Interactive Dashboard: Visualizing Performance</a:t>
            </a:r>
            <a:endParaRPr lang="en-US" sz="4300" dirty="0"/>
          </a:p>
        </p:txBody>
      </p:sp>
      <p:pic>
        <p:nvPicPr>
          <p:cNvPr id="8" name="Picture 7">
            <a:extLst>
              <a:ext uri="{FF2B5EF4-FFF2-40B4-BE49-F238E27FC236}">
                <a16:creationId xmlns:a16="http://schemas.microsoft.com/office/drawing/2014/main" id="{2B94CEEE-5F0B-4B57-BEFE-13483CC6B0D6}"/>
              </a:ext>
            </a:extLst>
          </p:cNvPr>
          <p:cNvPicPr>
            <a:picLocks noChangeAspect="1"/>
          </p:cNvPicPr>
          <p:nvPr/>
        </p:nvPicPr>
        <p:blipFill>
          <a:blip r:embed="rId3"/>
          <a:stretch>
            <a:fillRect/>
          </a:stretch>
        </p:blipFill>
        <p:spPr>
          <a:xfrm>
            <a:off x="703385" y="1107831"/>
            <a:ext cx="13261777" cy="66216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26532" y="649367"/>
            <a:ext cx="7263527" cy="656034"/>
          </a:xfrm>
          <a:prstGeom prst="rect">
            <a:avLst/>
          </a:prstGeom>
          <a:noFill/>
          <a:ln/>
        </p:spPr>
        <p:txBody>
          <a:bodyPr wrap="none" lIns="0" tIns="0" rIns="0" bIns="0" rtlCol="0" anchor="t"/>
          <a:lstStyle/>
          <a:p>
            <a:pPr marL="0" indent="0" algn="l">
              <a:lnSpc>
                <a:spcPts val="5150"/>
              </a:lnSpc>
              <a:buNone/>
            </a:pPr>
            <a:r>
              <a:rPr lang="en-US" sz="4400" b="1" dirty="0">
                <a:solidFill>
                  <a:srgbClr val="FFE14D"/>
                </a:solidFill>
                <a:latin typeface="Comfortaa Bold" pitchFamily="34" charset="0"/>
                <a:ea typeface="Comfortaa Bold" pitchFamily="34" charset="-122"/>
                <a:cs typeface="Comfortaa Bold" pitchFamily="34" charset="-120"/>
              </a:rPr>
              <a:t>Conclusion: Key Takeaways</a:t>
            </a:r>
            <a:endParaRPr lang="en-US" sz="4400" dirty="0"/>
          </a:p>
        </p:txBody>
      </p:sp>
      <p:sp>
        <p:nvSpPr>
          <p:cNvPr id="3" name="Shape 1"/>
          <p:cNvSpPr/>
          <p:nvPr/>
        </p:nvSpPr>
        <p:spPr>
          <a:xfrm>
            <a:off x="826532" y="1777722"/>
            <a:ext cx="6370558" cy="708422"/>
          </a:xfrm>
          <a:prstGeom prst="roundRect">
            <a:avLst>
              <a:gd name="adj" fmla="val 480066"/>
            </a:avLst>
          </a:prstGeom>
          <a:solidFill>
            <a:srgbClr val="46464A"/>
          </a:solidFill>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4646" y="1954768"/>
            <a:ext cx="354211" cy="354211"/>
          </a:xfrm>
          <a:prstGeom prst="rect">
            <a:avLst/>
          </a:prstGeom>
        </p:spPr>
      </p:pic>
      <p:sp>
        <p:nvSpPr>
          <p:cNvPr id="5" name="Text 2"/>
          <p:cNvSpPr/>
          <p:nvPr/>
        </p:nvSpPr>
        <p:spPr>
          <a:xfrm>
            <a:off x="1062633" y="2722245"/>
            <a:ext cx="3522702" cy="328017"/>
          </a:xfrm>
          <a:prstGeom prst="rect">
            <a:avLst/>
          </a:prstGeom>
          <a:noFill/>
          <a:ln/>
        </p:spPr>
        <p:txBody>
          <a:bodyPr wrap="none" lIns="0" tIns="0" rIns="0" bIns="0" rtlCol="0" anchor="t"/>
          <a:lstStyle/>
          <a:p>
            <a:pPr marL="0" indent="0" algn="l">
              <a:lnSpc>
                <a:spcPts val="2550"/>
              </a:lnSpc>
              <a:buNone/>
            </a:pPr>
            <a:r>
              <a:rPr lang="en-US" sz="2800" b="1" dirty="0">
                <a:solidFill>
                  <a:srgbClr val="D7D4CC"/>
                </a:solidFill>
                <a:latin typeface="Calibri" panose="020F0502020204030204" pitchFamily="34" charset="0"/>
                <a:ea typeface="Comfortaa Bold" pitchFamily="34" charset="-122"/>
                <a:cs typeface="Calibri" panose="020F0502020204030204" pitchFamily="34" charset="0"/>
              </a:rPr>
              <a:t>Engagement Drives Views</a:t>
            </a:r>
            <a:endParaRPr lang="en-US" sz="2800" dirty="0">
              <a:latin typeface="Calibri" panose="020F0502020204030204" pitchFamily="34" charset="0"/>
              <a:cs typeface="Calibri" panose="020F0502020204030204" pitchFamily="34" charset="0"/>
            </a:endParaRPr>
          </a:p>
        </p:txBody>
      </p:sp>
      <p:sp>
        <p:nvSpPr>
          <p:cNvPr id="6" name="Text 3"/>
          <p:cNvSpPr/>
          <p:nvPr/>
        </p:nvSpPr>
        <p:spPr>
          <a:xfrm>
            <a:off x="1062633" y="3191947"/>
            <a:ext cx="5898356" cy="1133713"/>
          </a:xfrm>
          <a:prstGeom prst="rect">
            <a:avLst/>
          </a:prstGeom>
          <a:noFill/>
          <a:ln/>
        </p:spPr>
        <p:txBody>
          <a:bodyPr wrap="square" lIns="0" tIns="0" rIns="0" bIns="0" rtlCol="0" anchor="t"/>
          <a:lstStyle/>
          <a:p>
            <a:pPr marL="0" indent="0" algn="l">
              <a:lnSpc>
                <a:spcPts val="2950"/>
              </a:lnSpc>
              <a:buNone/>
            </a:pPr>
            <a:r>
              <a:rPr lang="en-US" sz="2400" dirty="0">
                <a:solidFill>
                  <a:srgbClr val="D7D4CC"/>
                </a:solidFill>
                <a:ea typeface="Raleway Medium" pitchFamily="34" charset="-122"/>
                <a:cs typeface="Raleway Medium" pitchFamily="34" charset="-120"/>
              </a:rPr>
              <a:t>Metrics such as likes and comments are crucial indicators, significantly impacting a video's overall view count.</a:t>
            </a:r>
            <a:endParaRPr lang="en-US" sz="2400" dirty="0"/>
          </a:p>
        </p:txBody>
      </p:sp>
      <p:sp>
        <p:nvSpPr>
          <p:cNvPr id="7" name="Shape 4"/>
          <p:cNvSpPr/>
          <p:nvPr/>
        </p:nvSpPr>
        <p:spPr>
          <a:xfrm>
            <a:off x="7433191" y="1777722"/>
            <a:ext cx="6370677" cy="708422"/>
          </a:xfrm>
          <a:prstGeom prst="roundRect">
            <a:avLst>
              <a:gd name="adj" fmla="val 480066"/>
            </a:avLst>
          </a:prstGeom>
          <a:solidFill>
            <a:srgbClr val="46464A"/>
          </a:solidFill>
          <a:ln/>
        </p:spPr>
      </p:sp>
      <p:pic>
        <p:nvPicPr>
          <p:cNvPr id="8"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441424" y="1954768"/>
            <a:ext cx="354211" cy="354211"/>
          </a:xfrm>
          <a:prstGeom prst="rect">
            <a:avLst/>
          </a:prstGeom>
        </p:spPr>
      </p:pic>
      <p:sp>
        <p:nvSpPr>
          <p:cNvPr id="9" name="Text 5"/>
          <p:cNvSpPr/>
          <p:nvPr/>
        </p:nvSpPr>
        <p:spPr>
          <a:xfrm>
            <a:off x="7669292" y="2722245"/>
            <a:ext cx="2624138" cy="328017"/>
          </a:xfrm>
          <a:prstGeom prst="rect">
            <a:avLst/>
          </a:prstGeom>
          <a:noFill/>
          <a:ln/>
        </p:spPr>
        <p:txBody>
          <a:bodyPr wrap="none" lIns="0" tIns="0" rIns="0" bIns="0" rtlCol="0" anchor="t"/>
          <a:lstStyle/>
          <a:p>
            <a:pPr marL="0" indent="0" algn="l">
              <a:lnSpc>
                <a:spcPts val="2550"/>
              </a:lnSpc>
              <a:buNone/>
            </a:pPr>
            <a:r>
              <a:rPr lang="en-US" sz="2800" b="1" dirty="0">
                <a:solidFill>
                  <a:srgbClr val="D7D4CC"/>
                </a:solidFill>
                <a:latin typeface="Comfortaa Bold" pitchFamily="34" charset="0"/>
                <a:ea typeface="Comfortaa Bold" pitchFamily="34" charset="-122"/>
                <a:cs typeface="Comfortaa Bold" pitchFamily="34" charset="-120"/>
              </a:rPr>
              <a:t>ML for Prediction</a:t>
            </a:r>
            <a:endParaRPr lang="en-US" sz="2800" dirty="0"/>
          </a:p>
        </p:txBody>
      </p:sp>
      <p:sp>
        <p:nvSpPr>
          <p:cNvPr id="10" name="Text 6"/>
          <p:cNvSpPr/>
          <p:nvPr/>
        </p:nvSpPr>
        <p:spPr>
          <a:xfrm>
            <a:off x="7669292" y="3191947"/>
            <a:ext cx="5898475" cy="1133713"/>
          </a:xfrm>
          <a:prstGeom prst="rect">
            <a:avLst/>
          </a:prstGeom>
          <a:noFill/>
          <a:ln/>
        </p:spPr>
        <p:txBody>
          <a:bodyPr wrap="square" lIns="0" tIns="0" rIns="0" bIns="0" rtlCol="0" anchor="t"/>
          <a:lstStyle/>
          <a:p>
            <a:pPr marL="0" indent="0" algn="l">
              <a:lnSpc>
                <a:spcPts val="2950"/>
              </a:lnSpc>
              <a:buNone/>
            </a:pPr>
            <a:r>
              <a:rPr lang="en-US" sz="2400" dirty="0">
                <a:solidFill>
                  <a:srgbClr val="D7D4CC"/>
                </a:solidFill>
                <a:ea typeface="Raleway Medium" pitchFamily="34" charset="-122"/>
                <a:cs typeface="Raleway Medium" pitchFamily="34" charset="-120"/>
              </a:rPr>
              <a:t>Machine learning models provide an effective and scalable solution for predicting YouTube video popularity.</a:t>
            </a:r>
            <a:endParaRPr lang="en-US" sz="2400" dirty="0"/>
          </a:p>
        </p:txBody>
      </p:sp>
      <p:sp>
        <p:nvSpPr>
          <p:cNvPr id="11" name="Shape 7"/>
          <p:cNvSpPr/>
          <p:nvPr/>
        </p:nvSpPr>
        <p:spPr>
          <a:xfrm>
            <a:off x="826532" y="4797862"/>
            <a:ext cx="6370558" cy="708422"/>
          </a:xfrm>
          <a:prstGeom prst="roundRect">
            <a:avLst>
              <a:gd name="adj" fmla="val 480066"/>
            </a:avLst>
          </a:prstGeom>
          <a:solidFill>
            <a:srgbClr val="46464A"/>
          </a:solidFill>
          <a:ln/>
        </p:spPr>
      </p:sp>
      <p:pic>
        <p:nvPicPr>
          <p:cNvPr id="12"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3834646" y="4974908"/>
            <a:ext cx="354211" cy="354211"/>
          </a:xfrm>
          <a:prstGeom prst="rect">
            <a:avLst/>
          </a:prstGeom>
        </p:spPr>
      </p:pic>
      <p:sp>
        <p:nvSpPr>
          <p:cNvPr id="13" name="Text 8"/>
          <p:cNvSpPr/>
          <p:nvPr/>
        </p:nvSpPr>
        <p:spPr>
          <a:xfrm>
            <a:off x="1062633" y="5742384"/>
            <a:ext cx="2792968" cy="328017"/>
          </a:xfrm>
          <a:prstGeom prst="rect">
            <a:avLst/>
          </a:prstGeom>
          <a:noFill/>
          <a:ln/>
        </p:spPr>
        <p:txBody>
          <a:bodyPr wrap="none" lIns="0" tIns="0" rIns="0" bIns="0" rtlCol="0" anchor="t"/>
          <a:lstStyle/>
          <a:p>
            <a:pPr marL="0" indent="0" algn="l">
              <a:lnSpc>
                <a:spcPts val="2550"/>
              </a:lnSpc>
              <a:buNone/>
            </a:pPr>
            <a:r>
              <a:rPr lang="en-US" sz="2800" b="1" dirty="0">
                <a:solidFill>
                  <a:srgbClr val="D7D4CC"/>
                </a:solidFill>
                <a:latin typeface="Comfortaa Bold" pitchFamily="34" charset="0"/>
                <a:ea typeface="Comfortaa Bold" pitchFamily="34" charset="-122"/>
                <a:cs typeface="Comfortaa Bold" pitchFamily="34" charset="-120"/>
              </a:rPr>
              <a:t>XGBoost Superiority</a:t>
            </a:r>
            <a:endParaRPr lang="en-US" sz="2800" dirty="0"/>
          </a:p>
        </p:txBody>
      </p:sp>
      <p:sp>
        <p:nvSpPr>
          <p:cNvPr id="14" name="Text 9"/>
          <p:cNvSpPr/>
          <p:nvPr/>
        </p:nvSpPr>
        <p:spPr>
          <a:xfrm>
            <a:off x="1062633" y="6212086"/>
            <a:ext cx="5898356" cy="755809"/>
          </a:xfrm>
          <a:prstGeom prst="rect">
            <a:avLst/>
          </a:prstGeom>
          <a:noFill/>
          <a:ln/>
        </p:spPr>
        <p:txBody>
          <a:bodyPr wrap="square" lIns="0" tIns="0" rIns="0" bIns="0" rtlCol="0" anchor="t"/>
          <a:lstStyle/>
          <a:p>
            <a:pPr marL="0" indent="0" algn="l">
              <a:lnSpc>
                <a:spcPts val="2950"/>
              </a:lnSpc>
              <a:buNone/>
            </a:pPr>
            <a:r>
              <a:rPr lang="en-US" sz="2400" dirty="0">
                <a:solidFill>
                  <a:srgbClr val="D7D4CC"/>
                </a:solidFill>
                <a:ea typeface="Raleway Medium" pitchFamily="34" charset="-122"/>
                <a:cs typeface="Raleway Medium" pitchFamily="34" charset="-120"/>
              </a:rPr>
              <a:t>Among the evaluated models, XGBoost Regressor consistently delivered the highest accuracy.</a:t>
            </a:r>
            <a:endParaRPr lang="en-US" sz="2400" dirty="0"/>
          </a:p>
        </p:txBody>
      </p:sp>
      <p:sp>
        <p:nvSpPr>
          <p:cNvPr id="15" name="Shape 10"/>
          <p:cNvSpPr/>
          <p:nvPr/>
        </p:nvSpPr>
        <p:spPr>
          <a:xfrm>
            <a:off x="7433191" y="4797862"/>
            <a:ext cx="6370677" cy="708422"/>
          </a:xfrm>
          <a:prstGeom prst="roundRect">
            <a:avLst>
              <a:gd name="adj" fmla="val 480066"/>
            </a:avLst>
          </a:prstGeom>
          <a:solidFill>
            <a:srgbClr val="46464A"/>
          </a:solidFill>
          <a:ln/>
        </p:spPr>
      </p:sp>
      <p:pic>
        <p:nvPicPr>
          <p:cNvPr id="16"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0441424" y="4974908"/>
            <a:ext cx="354211" cy="354211"/>
          </a:xfrm>
          <a:prstGeom prst="rect">
            <a:avLst/>
          </a:prstGeom>
        </p:spPr>
      </p:pic>
      <p:sp>
        <p:nvSpPr>
          <p:cNvPr id="17" name="Text 11"/>
          <p:cNvSpPr/>
          <p:nvPr/>
        </p:nvSpPr>
        <p:spPr>
          <a:xfrm>
            <a:off x="7669292" y="5742384"/>
            <a:ext cx="2744391" cy="328017"/>
          </a:xfrm>
          <a:prstGeom prst="rect">
            <a:avLst/>
          </a:prstGeom>
          <a:noFill/>
          <a:ln/>
        </p:spPr>
        <p:txBody>
          <a:bodyPr wrap="none" lIns="0" tIns="0" rIns="0" bIns="0" rtlCol="0" anchor="t"/>
          <a:lstStyle/>
          <a:p>
            <a:pPr marL="0" indent="0" algn="l">
              <a:lnSpc>
                <a:spcPts val="2550"/>
              </a:lnSpc>
              <a:buNone/>
            </a:pPr>
            <a:r>
              <a:rPr lang="en-US" sz="2800" b="1" dirty="0">
                <a:solidFill>
                  <a:srgbClr val="D7D4CC"/>
                </a:solidFill>
                <a:latin typeface="Calibri" panose="020F0502020204030204" pitchFamily="34" charset="0"/>
                <a:ea typeface="Comfortaa Bold" pitchFamily="34" charset="-122"/>
                <a:cs typeface="Calibri" panose="020F0502020204030204" pitchFamily="34" charset="0"/>
              </a:rPr>
              <a:t>Objectives Achieved</a:t>
            </a:r>
            <a:endParaRPr lang="en-US" sz="2800" dirty="0">
              <a:latin typeface="Calibri" panose="020F0502020204030204" pitchFamily="34" charset="0"/>
              <a:cs typeface="Calibri" panose="020F0502020204030204" pitchFamily="34" charset="0"/>
            </a:endParaRPr>
          </a:p>
        </p:txBody>
      </p:sp>
      <p:sp>
        <p:nvSpPr>
          <p:cNvPr id="18" name="Text 12"/>
          <p:cNvSpPr/>
          <p:nvPr/>
        </p:nvSpPr>
        <p:spPr>
          <a:xfrm>
            <a:off x="7669292" y="6212086"/>
            <a:ext cx="5898475" cy="1133713"/>
          </a:xfrm>
          <a:prstGeom prst="rect">
            <a:avLst/>
          </a:prstGeom>
          <a:noFill/>
          <a:ln/>
        </p:spPr>
        <p:txBody>
          <a:bodyPr wrap="square" lIns="0" tIns="0" rIns="0" bIns="0" rtlCol="0" anchor="t"/>
          <a:lstStyle/>
          <a:p>
            <a:pPr marL="0" indent="0" algn="l">
              <a:lnSpc>
                <a:spcPts val="2950"/>
              </a:lnSpc>
              <a:buNone/>
            </a:pPr>
            <a:r>
              <a:rPr lang="en-US" sz="2400" dirty="0">
                <a:solidFill>
                  <a:srgbClr val="D7D4CC"/>
                </a:solidFill>
                <a:ea typeface="Raleway Medium" pitchFamily="34" charset="-122"/>
                <a:cs typeface="Raleway Medium" pitchFamily="34" charset="-120"/>
              </a:rPr>
              <a:t>The project successfully met its objectives, demonstrating the power of data analysis in understanding YouTube trends.</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50677" y="511254"/>
            <a:ext cx="9768126" cy="516374"/>
          </a:xfrm>
          <a:prstGeom prst="rect">
            <a:avLst/>
          </a:prstGeom>
          <a:noFill/>
          <a:ln/>
        </p:spPr>
        <p:txBody>
          <a:bodyPr wrap="none" lIns="0" tIns="0" rIns="0" bIns="0" rtlCol="0" anchor="t"/>
          <a:lstStyle/>
          <a:p>
            <a:pPr marL="0" indent="0" algn="l">
              <a:lnSpc>
                <a:spcPts val="4050"/>
              </a:lnSpc>
              <a:buNone/>
            </a:pPr>
            <a:r>
              <a:rPr lang="en-US" sz="3200" b="1" dirty="0">
                <a:solidFill>
                  <a:srgbClr val="FFE14D"/>
                </a:solidFill>
                <a:latin typeface="Comfortaa Bold" pitchFamily="34" charset="0"/>
                <a:ea typeface="Comfortaa Bold" pitchFamily="34" charset="-122"/>
                <a:cs typeface="Comfortaa Bold" pitchFamily="34" charset="-120"/>
              </a:rPr>
              <a:t>Future Scope: Expanding Predictive Horizons</a:t>
            </a:r>
            <a:endParaRPr lang="en-US" sz="3200" dirty="0"/>
          </a:p>
        </p:txBody>
      </p:sp>
      <p:sp>
        <p:nvSpPr>
          <p:cNvPr id="3" name="Shape 1"/>
          <p:cNvSpPr/>
          <p:nvPr/>
        </p:nvSpPr>
        <p:spPr>
          <a:xfrm>
            <a:off x="836533" y="1678305"/>
            <a:ext cx="185857" cy="836533"/>
          </a:xfrm>
          <a:prstGeom prst="roundRect">
            <a:avLst>
              <a:gd name="adj" fmla="val 150059"/>
            </a:avLst>
          </a:prstGeom>
          <a:solidFill>
            <a:srgbClr val="46464A"/>
          </a:solidFill>
          <a:ln/>
        </p:spPr>
      </p:sp>
      <p:sp>
        <p:nvSpPr>
          <p:cNvPr id="4" name="Shape 2"/>
          <p:cNvSpPr/>
          <p:nvPr/>
        </p:nvSpPr>
        <p:spPr>
          <a:xfrm>
            <a:off x="650677" y="1556266"/>
            <a:ext cx="557689" cy="557689"/>
          </a:xfrm>
          <a:prstGeom prst="roundRect">
            <a:avLst>
              <a:gd name="adj" fmla="val 81981"/>
            </a:avLst>
          </a:prstGeom>
          <a:solidFill>
            <a:srgbClr val="46464A"/>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099" y="1695688"/>
            <a:ext cx="278844" cy="278844"/>
          </a:xfrm>
          <a:prstGeom prst="rect">
            <a:avLst/>
          </a:prstGeom>
        </p:spPr>
      </p:pic>
      <p:sp>
        <p:nvSpPr>
          <p:cNvPr id="6" name="Text 3"/>
          <p:cNvSpPr/>
          <p:nvPr/>
        </p:nvSpPr>
        <p:spPr>
          <a:xfrm>
            <a:off x="1394222" y="1545908"/>
            <a:ext cx="2623542" cy="297537"/>
          </a:xfrm>
          <a:prstGeom prst="rect">
            <a:avLst/>
          </a:prstGeom>
          <a:noFill/>
          <a:ln/>
        </p:spPr>
        <p:txBody>
          <a:bodyPr wrap="none" lIns="0" tIns="0" rIns="0" bIns="0" rtlCol="0" anchor="t"/>
          <a:lstStyle/>
          <a:p>
            <a:pPr marL="0" indent="0" algn="l">
              <a:lnSpc>
                <a:spcPts val="2000"/>
              </a:lnSpc>
              <a:buNone/>
            </a:pPr>
            <a:r>
              <a:rPr lang="en-US" sz="2800" b="1" dirty="0">
                <a:solidFill>
                  <a:srgbClr val="D7D4CC"/>
                </a:solidFill>
                <a:latin typeface="Calibri" panose="020F0502020204030204" pitchFamily="34" charset="0"/>
                <a:ea typeface="Comfortaa Bold" pitchFamily="34" charset="-122"/>
                <a:cs typeface="Calibri" panose="020F0502020204030204" pitchFamily="34" charset="0"/>
              </a:rPr>
              <a:t>Sentiment Analysis</a:t>
            </a:r>
            <a:endParaRPr lang="en-US" sz="2800" dirty="0">
              <a:latin typeface="Calibri" panose="020F0502020204030204" pitchFamily="34" charset="0"/>
              <a:cs typeface="Calibri" panose="020F0502020204030204" pitchFamily="34" charset="0"/>
            </a:endParaRPr>
          </a:p>
        </p:txBody>
      </p:sp>
      <p:sp>
        <p:nvSpPr>
          <p:cNvPr id="7" name="Text 4"/>
          <p:cNvSpPr/>
          <p:nvPr/>
        </p:nvSpPr>
        <p:spPr>
          <a:xfrm>
            <a:off x="1394222" y="1954887"/>
            <a:ext cx="12585502" cy="297537"/>
          </a:xfrm>
          <a:prstGeom prst="rect">
            <a:avLst/>
          </a:prstGeom>
          <a:noFill/>
          <a:ln/>
        </p:spPr>
        <p:txBody>
          <a:bodyPr wrap="none" lIns="0" tIns="0" rIns="0" bIns="0" rtlCol="0" anchor="t"/>
          <a:lstStyle/>
          <a:p>
            <a:pPr marL="0" indent="0" algn="l">
              <a:lnSpc>
                <a:spcPts val="2300"/>
              </a:lnSpc>
              <a:buNone/>
            </a:pPr>
            <a:r>
              <a:rPr lang="en-US" sz="2400" dirty="0">
                <a:solidFill>
                  <a:srgbClr val="D7D4CC"/>
                </a:solidFill>
                <a:latin typeface="Raleway Medium" pitchFamily="34" charset="0"/>
                <a:ea typeface="Raleway Medium" pitchFamily="34" charset="-122"/>
                <a:cs typeface="Raleway Medium" pitchFamily="34" charset="-120"/>
              </a:rPr>
              <a:t>Integrate sentiment analysis on video titles and comments .</a:t>
            </a:r>
            <a:endParaRPr lang="en-US" sz="2400" dirty="0"/>
          </a:p>
        </p:txBody>
      </p:sp>
      <p:sp>
        <p:nvSpPr>
          <p:cNvPr id="8" name="Shape 5"/>
          <p:cNvSpPr/>
          <p:nvPr/>
        </p:nvSpPr>
        <p:spPr>
          <a:xfrm>
            <a:off x="1115378" y="2979658"/>
            <a:ext cx="185857" cy="836533"/>
          </a:xfrm>
          <a:prstGeom prst="roundRect">
            <a:avLst>
              <a:gd name="adj" fmla="val 150059"/>
            </a:avLst>
          </a:prstGeom>
          <a:solidFill>
            <a:srgbClr val="46464A"/>
          </a:solidFill>
          <a:ln/>
        </p:spPr>
      </p:sp>
      <p:sp>
        <p:nvSpPr>
          <p:cNvPr id="9" name="Shape 6"/>
          <p:cNvSpPr/>
          <p:nvPr/>
        </p:nvSpPr>
        <p:spPr>
          <a:xfrm>
            <a:off x="929521" y="2857619"/>
            <a:ext cx="557689" cy="557689"/>
          </a:xfrm>
          <a:prstGeom prst="roundRect">
            <a:avLst>
              <a:gd name="adj" fmla="val 81981"/>
            </a:avLst>
          </a:prstGeom>
          <a:solidFill>
            <a:srgbClr val="46464A"/>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68943" y="2997041"/>
            <a:ext cx="278844" cy="278844"/>
          </a:xfrm>
          <a:prstGeom prst="rect">
            <a:avLst/>
          </a:prstGeom>
        </p:spPr>
      </p:pic>
      <p:sp>
        <p:nvSpPr>
          <p:cNvPr id="11" name="Text 7"/>
          <p:cNvSpPr/>
          <p:nvPr/>
        </p:nvSpPr>
        <p:spPr>
          <a:xfrm>
            <a:off x="1673066" y="2963228"/>
            <a:ext cx="2687919" cy="181570"/>
          </a:xfrm>
          <a:prstGeom prst="rect">
            <a:avLst/>
          </a:prstGeom>
          <a:noFill/>
          <a:ln/>
        </p:spPr>
        <p:txBody>
          <a:bodyPr wrap="none" lIns="0" tIns="0" rIns="0" bIns="0" rtlCol="0" anchor="t"/>
          <a:lstStyle/>
          <a:p>
            <a:pPr marL="0" indent="0" algn="l">
              <a:lnSpc>
                <a:spcPts val="2000"/>
              </a:lnSpc>
              <a:buNone/>
            </a:pPr>
            <a:r>
              <a:rPr lang="en-US" sz="2800" b="1" dirty="0">
                <a:solidFill>
                  <a:srgbClr val="D7D4CC"/>
                </a:solidFill>
                <a:latin typeface="Calibri" panose="020F0502020204030204" pitchFamily="34" charset="0"/>
                <a:ea typeface="Comfortaa Bold" pitchFamily="34" charset="-122"/>
                <a:cs typeface="Calibri" panose="020F0502020204030204" pitchFamily="34" charset="0"/>
              </a:rPr>
              <a:t>Thumbnail Analysis</a:t>
            </a:r>
            <a:endParaRPr lang="en-US" sz="2800" dirty="0">
              <a:latin typeface="Calibri" panose="020F0502020204030204" pitchFamily="34" charset="0"/>
              <a:cs typeface="Calibri" panose="020F0502020204030204" pitchFamily="34" charset="0"/>
            </a:endParaRPr>
          </a:p>
        </p:txBody>
      </p:sp>
      <p:sp>
        <p:nvSpPr>
          <p:cNvPr id="12" name="Text 8"/>
          <p:cNvSpPr/>
          <p:nvPr/>
        </p:nvSpPr>
        <p:spPr>
          <a:xfrm>
            <a:off x="1673066" y="3256240"/>
            <a:ext cx="12306657" cy="297537"/>
          </a:xfrm>
          <a:prstGeom prst="rect">
            <a:avLst/>
          </a:prstGeom>
          <a:noFill/>
          <a:ln/>
        </p:spPr>
        <p:txBody>
          <a:bodyPr wrap="none" lIns="0" tIns="0" rIns="0" bIns="0" rtlCol="0" anchor="t"/>
          <a:lstStyle/>
          <a:p>
            <a:pPr marL="0" indent="0" algn="l">
              <a:lnSpc>
                <a:spcPts val="2300"/>
              </a:lnSpc>
              <a:buNone/>
            </a:pPr>
            <a:r>
              <a:rPr lang="en-US" sz="2400" dirty="0">
                <a:solidFill>
                  <a:srgbClr val="D7D4CC"/>
                </a:solidFill>
                <a:latin typeface="Raleway Medium" pitchFamily="34" charset="0"/>
                <a:ea typeface="Raleway Medium" pitchFamily="34" charset="-122"/>
                <a:cs typeface="Raleway Medium" pitchFamily="34" charset="-120"/>
              </a:rPr>
              <a:t>Incorporate analysis of thumbnail images, recognizing their critical role in attracting viewer</a:t>
            </a:r>
            <a:endParaRPr lang="en-US" sz="2400" dirty="0"/>
          </a:p>
        </p:txBody>
      </p:sp>
      <p:sp>
        <p:nvSpPr>
          <p:cNvPr id="13" name="Shape 9"/>
          <p:cNvSpPr/>
          <p:nvPr/>
        </p:nvSpPr>
        <p:spPr>
          <a:xfrm>
            <a:off x="1394222" y="4281011"/>
            <a:ext cx="185857" cy="836533"/>
          </a:xfrm>
          <a:prstGeom prst="roundRect">
            <a:avLst>
              <a:gd name="adj" fmla="val 150059"/>
            </a:avLst>
          </a:prstGeom>
          <a:solidFill>
            <a:srgbClr val="46464A"/>
          </a:solidFill>
          <a:ln/>
        </p:spPr>
      </p:sp>
      <p:sp>
        <p:nvSpPr>
          <p:cNvPr id="14" name="Shape 10"/>
          <p:cNvSpPr/>
          <p:nvPr/>
        </p:nvSpPr>
        <p:spPr>
          <a:xfrm>
            <a:off x="1208365" y="4158972"/>
            <a:ext cx="557689" cy="557689"/>
          </a:xfrm>
          <a:prstGeom prst="roundRect">
            <a:avLst>
              <a:gd name="adj" fmla="val 81981"/>
            </a:avLst>
          </a:prstGeom>
          <a:solidFill>
            <a:srgbClr val="46464A"/>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347788" y="4298394"/>
            <a:ext cx="278844" cy="278844"/>
          </a:xfrm>
          <a:prstGeom prst="rect">
            <a:avLst/>
          </a:prstGeom>
        </p:spPr>
      </p:pic>
      <p:sp>
        <p:nvSpPr>
          <p:cNvPr id="16" name="Text 11"/>
          <p:cNvSpPr/>
          <p:nvPr/>
        </p:nvSpPr>
        <p:spPr>
          <a:xfrm>
            <a:off x="1951911" y="4188023"/>
            <a:ext cx="2065853" cy="258128"/>
          </a:xfrm>
          <a:prstGeom prst="rect">
            <a:avLst/>
          </a:prstGeom>
          <a:noFill/>
          <a:ln/>
        </p:spPr>
        <p:txBody>
          <a:bodyPr wrap="none" lIns="0" tIns="0" rIns="0" bIns="0" rtlCol="0" anchor="t"/>
          <a:lstStyle/>
          <a:p>
            <a:pPr marL="0" indent="0" algn="l">
              <a:lnSpc>
                <a:spcPts val="2000"/>
              </a:lnSpc>
              <a:buNone/>
            </a:pPr>
            <a:r>
              <a:rPr lang="en-US" sz="2800" b="1" dirty="0">
                <a:solidFill>
                  <a:srgbClr val="D7D4CC"/>
                </a:solidFill>
                <a:latin typeface="Calibri" panose="020F0502020204030204" pitchFamily="34" charset="0"/>
                <a:ea typeface="Comfortaa Bold" pitchFamily="34" charset="-122"/>
                <a:cs typeface="Calibri" panose="020F0502020204030204" pitchFamily="34" charset="0"/>
              </a:rPr>
              <a:t>Real-Time Data</a:t>
            </a:r>
            <a:endParaRPr lang="en-US" sz="2800" dirty="0">
              <a:latin typeface="Calibri" panose="020F0502020204030204" pitchFamily="34" charset="0"/>
              <a:cs typeface="Calibri" panose="020F0502020204030204" pitchFamily="34" charset="0"/>
            </a:endParaRPr>
          </a:p>
        </p:txBody>
      </p:sp>
      <p:sp>
        <p:nvSpPr>
          <p:cNvPr id="17" name="Text 12"/>
          <p:cNvSpPr/>
          <p:nvPr/>
        </p:nvSpPr>
        <p:spPr>
          <a:xfrm>
            <a:off x="1951911" y="4557593"/>
            <a:ext cx="12027813" cy="297537"/>
          </a:xfrm>
          <a:prstGeom prst="rect">
            <a:avLst/>
          </a:prstGeom>
          <a:noFill/>
          <a:ln/>
        </p:spPr>
        <p:txBody>
          <a:bodyPr wrap="none" lIns="0" tIns="0" rIns="0" bIns="0" rtlCol="0" anchor="t"/>
          <a:lstStyle/>
          <a:p>
            <a:pPr marL="0" indent="0" algn="l">
              <a:lnSpc>
                <a:spcPts val="2300"/>
              </a:lnSpc>
              <a:buNone/>
            </a:pPr>
            <a:r>
              <a:rPr lang="en-US" sz="2400" dirty="0">
                <a:solidFill>
                  <a:srgbClr val="D7D4CC"/>
                </a:solidFill>
                <a:latin typeface="Raleway Medium" pitchFamily="34" charset="0"/>
                <a:ea typeface="Raleway Medium" pitchFamily="34" charset="-122"/>
                <a:cs typeface="Raleway Medium" pitchFamily="34" charset="-120"/>
              </a:rPr>
              <a:t>Utilize the YouTube API for real-time data integration.</a:t>
            </a:r>
            <a:endParaRPr lang="en-US" sz="2400" dirty="0"/>
          </a:p>
        </p:txBody>
      </p:sp>
      <p:sp>
        <p:nvSpPr>
          <p:cNvPr id="18" name="Shape 13"/>
          <p:cNvSpPr/>
          <p:nvPr/>
        </p:nvSpPr>
        <p:spPr>
          <a:xfrm>
            <a:off x="1673185" y="5582364"/>
            <a:ext cx="185857" cy="836533"/>
          </a:xfrm>
          <a:prstGeom prst="roundRect">
            <a:avLst>
              <a:gd name="adj" fmla="val 150059"/>
            </a:avLst>
          </a:prstGeom>
          <a:solidFill>
            <a:srgbClr val="46464A"/>
          </a:solidFill>
          <a:ln/>
        </p:spPr>
      </p:sp>
      <p:sp>
        <p:nvSpPr>
          <p:cNvPr id="19" name="Shape 14"/>
          <p:cNvSpPr/>
          <p:nvPr/>
        </p:nvSpPr>
        <p:spPr>
          <a:xfrm>
            <a:off x="1487329" y="5460325"/>
            <a:ext cx="557689" cy="557689"/>
          </a:xfrm>
          <a:prstGeom prst="roundRect">
            <a:avLst>
              <a:gd name="adj" fmla="val 81981"/>
            </a:avLst>
          </a:prstGeom>
          <a:solidFill>
            <a:srgbClr val="46464A"/>
          </a:solidFill>
          <a:ln/>
        </p:spPr>
      </p:sp>
      <p:pic>
        <p:nvPicPr>
          <p:cNvPr id="20"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626751" y="5599748"/>
            <a:ext cx="278844" cy="278844"/>
          </a:xfrm>
          <a:prstGeom prst="rect">
            <a:avLst/>
          </a:prstGeom>
        </p:spPr>
      </p:pic>
      <p:sp>
        <p:nvSpPr>
          <p:cNvPr id="21" name="Text 15"/>
          <p:cNvSpPr/>
          <p:nvPr/>
        </p:nvSpPr>
        <p:spPr>
          <a:xfrm>
            <a:off x="2230874" y="5449967"/>
            <a:ext cx="2886249" cy="297538"/>
          </a:xfrm>
          <a:prstGeom prst="rect">
            <a:avLst/>
          </a:prstGeom>
          <a:noFill/>
          <a:ln/>
        </p:spPr>
        <p:txBody>
          <a:bodyPr wrap="none" lIns="0" tIns="0" rIns="0" bIns="0" rtlCol="0" anchor="t"/>
          <a:lstStyle/>
          <a:p>
            <a:pPr marL="0" indent="0" algn="l">
              <a:lnSpc>
                <a:spcPts val="2000"/>
              </a:lnSpc>
              <a:buNone/>
            </a:pPr>
            <a:r>
              <a:rPr lang="en-US" sz="2800" b="1" dirty="0">
                <a:solidFill>
                  <a:srgbClr val="D7D4CC"/>
                </a:solidFill>
                <a:latin typeface="Calibri" panose="020F0502020204030204" pitchFamily="34" charset="0"/>
                <a:ea typeface="Comfortaa Bold" pitchFamily="34" charset="-122"/>
                <a:cs typeface="Calibri" panose="020F0502020204030204" pitchFamily="34" charset="0"/>
              </a:rPr>
              <a:t>Deep Learning Models</a:t>
            </a:r>
            <a:endParaRPr lang="en-US" sz="2800" dirty="0">
              <a:latin typeface="Calibri" panose="020F0502020204030204" pitchFamily="34" charset="0"/>
              <a:cs typeface="Calibri" panose="020F0502020204030204" pitchFamily="34" charset="0"/>
            </a:endParaRPr>
          </a:p>
        </p:txBody>
      </p:sp>
      <p:sp>
        <p:nvSpPr>
          <p:cNvPr id="22" name="Text 16"/>
          <p:cNvSpPr/>
          <p:nvPr/>
        </p:nvSpPr>
        <p:spPr>
          <a:xfrm>
            <a:off x="2230874" y="5858947"/>
            <a:ext cx="11748849" cy="297537"/>
          </a:xfrm>
          <a:prstGeom prst="rect">
            <a:avLst/>
          </a:prstGeom>
          <a:noFill/>
          <a:ln/>
        </p:spPr>
        <p:txBody>
          <a:bodyPr wrap="none" lIns="0" tIns="0" rIns="0" bIns="0" rtlCol="0" anchor="t"/>
          <a:lstStyle/>
          <a:p>
            <a:pPr marL="0" indent="0" algn="l">
              <a:lnSpc>
                <a:spcPts val="2300"/>
              </a:lnSpc>
              <a:buNone/>
            </a:pPr>
            <a:r>
              <a:rPr lang="en-US" sz="2400" dirty="0">
                <a:solidFill>
                  <a:srgbClr val="D7D4CC"/>
                </a:solidFill>
                <a:latin typeface="Raleway Medium" pitchFamily="34" charset="0"/>
                <a:ea typeface="Raleway Medium" pitchFamily="34" charset="-122"/>
                <a:cs typeface="Raleway Medium" pitchFamily="34" charset="-120"/>
              </a:rPr>
              <a:t>Apply deep learning architectures to improve accuracy further.</a:t>
            </a:r>
            <a:endParaRPr lang="en-US" sz="2400" dirty="0"/>
          </a:p>
        </p:txBody>
      </p:sp>
      <p:sp>
        <p:nvSpPr>
          <p:cNvPr id="23" name="Shape 17"/>
          <p:cNvSpPr/>
          <p:nvPr/>
        </p:nvSpPr>
        <p:spPr>
          <a:xfrm>
            <a:off x="1394222" y="6883718"/>
            <a:ext cx="185857" cy="836533"/>
          </a:xfrm>
          <a:prstGeom prst="roundRect">
            <a:avLst>
              <a:gd name="adj" fmla="val 150059"/>
            </a:avLst>
          </a:prstGeom>
          <a:solidFill>
            <a:srgbClr val="46464A"/>
          </a:solidFill>
          <a:ln/>
        </p:spPr>
      </p:sp>
      <p:sp>
        <p:nvSpPr>
          <p:cNvPr id="24" name="Shape 18"/>
          <p:cNvSpPr/>
          <p:nvPr/>
        </p:nvSpPr>
        <p:spPr>
          <a:xfrm>
            <a:off x="1208365" y="6761678"/>
            <a:ext cx="557689" cy="557689"/>
          </a:xfrm>
          <a:prstGeom prst="roundRect">
            <a:avLst>
              <a:gd name="adj" fmla="val 81981"/>
            </a:avLst>
          </a:prstGeom>
          <a:solidFill>
            <a:srgbClr val="46464A"/>
          </a:solidFill>
          <a:ln/>
        </p:spPr>
      </p:sp>
      <p:pic>
        <p:nvPicPr>
          <p:cNvPr id="25" name="Image 4" descr="preencoded.png"/>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1347788" y="6901101"/>
            <a:ext cx="278844" cy="278844"/>
          </a:xfrm>
          <a:prstGeom prst="rect">
            <a:avLst/>
          </a:prstGeom>
        </p:spPr>
      </p:pic>
      <p:sp>
        <p:nvSpPr>
          <p:cNvPr id="26" name="Text 19"/>
          <p:cNvSpPr/>
          <p:nvPr/>
        </p:nvSpPr>
        <p:spPr>
          <a:xfrm>
            <a:off x="1951910" y="6683692"/>
            <a:ext cx="5081935" cy="365166"/>
          </a:xfrm>
          <a:prstGeom prst="rect">
            <a:avLst/>
          </a:prstGeom>
          <a:noFill/>
          <a:ln/>
        </p:spPr>
        <p:txBody>
          <a:bodyPr wrap="none" lIns="0" tIns="0" rIns="0" bIns="0" rtlCol="0" anchor="t"/>
          <a:lstStyle/>
          <a:p>
            <a:pPr marL="0" indent="0" algn="l">
              <a:lnSpc>
                <a:spcPts val="2000"/>
              </a:lnSpc>
              <a:buNone/>
            </a:pPr>
            <a:r>
              <a:rPr lang="en-US" sz="2800" b="1" dirty="0">
                <a:solidFill>
                  <a:srgbClr val="D7D4CC"/>
                </a:solidFill>
                <a:latin typeface="Calibri" panose="020F0502020204030204" pitchFamily="34" charset="0"/>
                <a:ea typeface="Comfortaa Bold" pitchFamily="34" charset="-122"/>
                <a:cs typeface="Calibri" panose="020F0502020204030204" pitchFamily="34" charset="0"/>
              </a:rPr>
              <a:t>Content Strategy &amp; Recommendation</a:t>
            </a:r>
            <a:endParaRPr lang="en-US" sz="2800" dirty="0">
              <a:latin typeface="Calibri" panose="020F0502020204030204" pitchFamily="34" charset="0"/>
              <a:cs typeface="Calibri" panose="020F0502020204030204" pitchFamily="34" charset="0"/>
            </a:endParaRPr>
          </a:p>
        </p:txBody>
      </p:sp>
      <p:sp>
        <p:nvSpPr>
          <p:cNvPr id="27" name="Text 20"/>
          <p:cNvSpPr/>
          <p:nvPr/>
        </p:nvSpPr>
        <p:spPr>
          <a:xfrm>
            <a:off x="1951911" y="7160300"/>
            <a:ext cx="12027813" cy="297537"/>
          </a:xfrm>
          <a:prstGeom prst="rect">
            <a:avLst/>
          </a:prstGeom>
          <a:noFill/>
          <a:ln/>
        </p:spPr>
        <p:txBody>
          <a:bodyPr wrap="none" lIns="0" tIns="0" rIns="0" bIns="0" rtlCol="0" anchor="t"/>
          <a:lstStyle/>
          <a:p>
            <a:pPr marL="0" indent="0" algn="l">
              <a:lnSpc>
                <a:spcPts val="2300"/>
              </a:lnSpc>
              <a:buNone/>
            </a:pPr>
            <a:r>
              <a:rPr lang="en-US" sz="2400" dirty="0">
                <a:solidFill>
                  <a:srgbClr val="D7D4CC"/>
                </a:solidFill>
                <a:latin typeface="Raleway Medium" pitchFamily="34" charset="0"/>
                <a:ea typeface="Raleway Medium" pitchFamily="34" charset="-122"/>
                <a:cs typeface="Raleway Medium" pitchFamily="34" charset="-120"/>
              </a:rPr>
              <a:t>Extend the system to provide personalized recommendations and </a:t>
            </a:r>
          </a:p>
          <a:p>
            <a:pPr marL="0" indent="0" algn="l">
              <a:lnSpc>
                <a:spcPts val="2300"/>
              </a:lnSpc>
              <a:buNone/>
            </a:pPr>
            <a:r>
              <a:rPr lang="en-US" sz="2400" dirty="0">
                <a:solidFill>
                  <a:srgbClr val="D7D4CC"/>
                </a:solidFill>
                <a:latin typeface="Raleway Medium" pitchFamily="34" charset="0"/>
                <a:ea typeface="Raleway Medium" pitchFamily="34" charset="-122"/>
                <a:cs typeface="Raleway Medium" pitchFamily="34" charset="-120"/>
              </a:rPr>
              <a:t>strategic guidance for content creation.</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787021"/>
            <a:ext cx="12902327" cy="2057400"/>
          </a:xfrm>
          <a:prstGeom prst="rect">
            <a:avLst/>
          </a:prstGeom>
          <a:noFill/>
          <a:ln/>
        </p:spPr>
        <p:txBody>
          <a:bodyPr wrap="none" lIns="0" tIns="0" rIns="0" bIns="0" rtlCol="0" anchor="t"/>
          <a:lstStyle/>
          <a:p>
            <a:pPr marL="0" indent="0" algn="l">
              <a:lnSpc>
                <a:spcPts val="16200"/>
              </a:lnSpc>
              <a:buNone/>
            </a:pPr>
            <a:r>
              <a:rPr lang="en-US" sz="12950" b="1" dirty="0">
                <a:solidFill>
                  <a:srgbClr val="FFE14D"/>
                </a:solidFill>
                <a:latin typeface="Comfortaa Bold" pitchFamily="34" charset="0"/>
                <a:ea typeface="Comfortaa Bold" pitchFamily="34" charset="-122"/>
                <a:cs typeface="Comfortaa Bold" pitchFamily="34" charset="-120"/>
              </a:rPr>
              <a:t>Thank You!</a:t>
            </a:r>
            <a:endParaRPr lang="en-US" sz="12950" dirty="0"/>
          </a:p>
        </p:txBody>
      </p:sp>
      <p:sp>
        <p:nvSpPr>
          <p:cNvPr id="4" name="Text 1"/>
          <p:cNvSpPr/>
          <p:nvPr/>
        </p:nvSpPr>
        <p:spPr>
          <a:xfrm>
            <a:off x="864037" y="6214705"/>
            <a:ext cx="4389120" cy="548521"/>
          </a:xfrm>
          <a:prstGeom prst="rect">
            <a:avLst/>
          </a:prstGeom>
          <a:noFill/>
          <a:ln/>
        </p:spPr>
        <p:txBody>
          <a:bodyPr wrap="none" lIns="0" tIns="0" rIns="0" bIns="0" rtlCol="0" anchor="t"/>
          <a:lstStyle/>
          <a:p>
            <a:pPr marL="0" indent="0" algn="l">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Questions?</a:t>
            </a:r>
            <a:endParaRPr lang="en-US" sz="3450" dirty="0"/>
          </a:p>
        </p:txBody>
      </p:sp>
      <p:sp>
        <p:nvSpPr>
          <p:cNvPr id="5" name="Text 2"/>
          <p:cNvSpPr/>
          <p:nvPr/>
        </p:nvSpPr>
        <p:spPr>
          <a:xfrm>
            <a:off x="864037" y="7133511"/>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We welcome your questions and feedback on our data-driven approach to understanding YouTube trends.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3092" y="1181933"/>
            <a:ext cx="14349046" cy="1332667"/>
          </a:xfrm>
          <a:prstGeom prst="rect">
            <a:avLst/>
          </a:prstGeom>
          <a:noFill/>
          <a:ln/>
        </p:spPr>
        <p:txBody>
          <a:bodyPr wrap="square" lIns="0" tIns="0" rIns="0" bIns="0" rtlCol="0" anchor="t"/>
          <a:lstStyle/>
          <a:p>
            <a:pPr marL="0" indent="0" algn="ctr">
              <a:lnSpc>
                <a:spcPts val="5400"/>
              </a:lnSpc>
              <a:buNone/>
            </a:pPr>
            <a:r>
              <a:rPr lang="en-US" sz="6000" b="1" dirty="0">
                <a:solidFill>
                  <a:srgbClr val="FFE14D"/>
                </a:solidFill>
                <a:latin typeface="Comfortaa Bold" pitchFamily="34" charset="0"/>
                <a:ea typeface="Comfortaa Bold" pitchFamily="34" charset="-122"/>
              </a:rPr>
              <a:t>Introduction</a:t>
            </a:r>
            <a:endParaRPr lang="en-US" sz="6000" dirty="0"/>
          </a:p>
        </p:txBody>
      </p:sp>
      <p:sp>
        <p:nvSpPr>
          <p:cNvPr id="4" name="Text 1"/>
          <p:cNvSpPr/>
          <p:nvPr/>
        </p:nvSpPr>
        <p:spPr>
          <a:xfrm>
            <a:off x="864036" y="3112477"/>
            <a:ext cx="13133317" cy="3692769"/>
          </a:xfrm>
          <a:prstGeom prst="rect">
            <a:avLst/>
          </a:prstGeom>
          <a:noFill/>
          <a:ln/>
        </p:spPr>
        <p:txBody>
          <a:bodyPr wrap="square" lIns="0" tIns="0" rIns="0" bIns="0" rtlCol="0" anchor="t"/>
          <a:lstStyle/>
          <a:p>
            <a:pPr>
              <a:lnSpc>
                <a:spcPts val="3100"/>
              </a:lnSpc>
            </a:pPr>
            <a:r>
              <a:rPr lang="en-US" sz="2800" b="1" dirty="0">
                <a:solidFill>
                  <a:srgbClr val="D7D4CC"/>
                </a:solidFill>
                <a:latin typeface="Calibri" panose="020F0502020204030204" pitchFamily="34" charset="0"/>
                <a:ea typeface="Raleway Medium" pitchFamily="34" charset="-122"/>
                <a:cs typeface="Calibri" panose="020F0502020204030204" pitchFamily="34" charset="0"/>
              </a:rPr>
              <a:t>YouTube is a widely used video-sharing platform where only a few videos gain high popularity and become trending. This project analyzes YouTube trending video data using data analytics and machine learning techniques to understand the factors influencing video popularity. By examining engagement metrics such as likes, comments, and categories, the project aims to predict video views and provide data-driven insights for content optimization.</a:t>
            </a:r>
            <a:endParaRPr lang="en-US" sz="2800" b="1" dirty="0">
              <a:latin typeface="Calibri" panose="020F0502020204030204" pitchFamily="34" charset="0"/>
              <a:cs typeface="Calibri" panose="020F0502020204030204" pitchFamily="34" charset="0"/>
            </a:endParaRPr>
          </a:p>
        </p:txBody>
      </p:sp>
      <p:sp>
        <p:nvSpPr>
          <p:cNvPr id="5" name="Text 2"/>
          <p:cNvSpPr/>
          <p:nvPr/>
        </p:nvSpPr>
        <p:spPr>
          <a:xfrm>
            <a:off x="864037" y="5467469"/>
            <a:ext cx="7415927" cy="1580198"/>
          </a:xfrm>
          <a:prstGeom prst="rect">
            <a:avLst/>
          </a:prstGeom>
          <a:noFill/>
          <a:ln/>
        </p:spPr>
        <p:txBody>
          <a:bodyPr wrap="square" lIns="0" tIns="0" rIns="0" bIns="0" rtlCol="0" anchor="t"/>
          <a:lstStyle/>
          <a:p>
            <a:pPr marL="0" indent="0" algn="l">
              <a:lnSpc>
                <a:spcPts val="3100"/>
              </a:lnSpc>
              <a:buNone/>
            </a:pPr>
            <a:endParaRPr lang="en-US" sz="1900" dirty="0"/>
          </a:p>
        </p:txBody>
      </p:sp>
    </p:spTree>
    <p:extLst>
      <p:ext uri="{BB962C8B-B14F-4D97-AF65-F5344CB8AC3E}">
        <p14:creationId xmlns:p14="http://schemas.microsoft.com/office/powerpoint/2010/main" val="396677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71975" y="829270"/>
            <a:ext cx="14077071" cy="685800"/>
          </a:xfrm>
          <a:prstGeom prst="rect">
            <a:avLst/>
          </a:prstGeom>
          <a:noFill/>
          <a:ln/>
        </p:spPr>
        <p:txBody>
          <a:bodyPr wrap="none" lIns="0" tIns="0" rIns="0" bIns="0" rtlCol="0" anchor="t"/>
          <a:lstStyle/>
          <a:p>
            <a:pPr marL="0" indent="0" algn="ctr">
              <a:lnSpc>
                <a:spcPts val="5400"/>
              </a:lnSpc>
              <a:buNone/>
            </a:pPr>
            <a:r>
              <a:rPr lang="en-US" sz="4800" b="1" dirty="0">
                <a:solidFill>
                  <a:srgbClr val="FFE14D"/>
                </a:solidFill>
                <a:latin typeface="Comfortaa Bold" pitchFamily="34" charset="0"/>
                <a:ea typeface="Comfortaa Bold" pitchFamily="34" charset="-122"/>
                <a:cs typeface="Comfortaa Bold" pitchFamily="34" charset="-120"/>
              </a:rPr>
              <a:t>The Challenge: Predicting Video Popularity</a:t>
            </a:r>
            <a:endParaRPr lang="en-US" sz="4800" dirty="0"/>
          </a:p>
        </p:txBody>
      </p:sp>
      <p:sp>
        <p:nvSpPr>
          <p:cNvPr id="3" name="Text 1"/>
          <p:cNvSpPr/>
          <p:nvPr/>
        </p:nvSpPr>
        <p:spPr>
          <a:xfrm>
            <a:off x="864037" y="1934308"/>
            <a:ext cx="3215594" cy="540763"/>
          </a:xfrm>
          <a:prstGeom prst="rect">
            <a:avLst/>
          </a:prstGeom>
          <a:noFill/>
          <a:ln/>
        </p:spPr>
        <p:txBody>
          <a:bodyPr wrap="none" lIns="0" tIns="0" rIns="0" bIns="0" rtlCol="0" anchor="t"/>
          <a:lstStyle/>
          <a:p>
            <a:pPr marL="0" indent="0" algn="l">
              <a:lnSpc>
                <a:spcPts val="2700"/>
              </a:lnSpc>
              <a:buNone/>
            </a:pPr>
            <a:r>
              <a:rPr lang="en-US" sz="3200" b="1" dirty="0">
                <a:solidFill>
                  <a:srgbClr val="FFE14D"/>
                </a:solidFill>
                <a:ea typeface="Comfortaa Bold" pitchFamily="34" charset="-122"/>
                <a:cs typeface="Comfortaa Bold" pitchFamily="34" charset="-120"/>
              </a:rPr>
              <a:t>A </a:t>
            </a:r>
            <a:r>
              <a:rPr lang="en-US" sz="3200" b="1" dirty="0">
                <a:solidFill>
                  <a:srgbClr val="FFE14D"/>
                </a:solidFill>
                <a:ea typeface="Comfortaa Bold" pitchFamily="34" charset="-122"/>
                <a:cs typeface="Calibri" panose="020F0502020204030204" pitchFamily="34" charset="0"/>
              </a:rPr>
              <a:t>Complex</a:t>
            </a:r>
            <a:r>
              <a:rPr lang="en-US" sz="3200" b="1" dirty="0">
                <a:solidFill>
                  <a:srgbClr val="FFE14D"/>
                </a:solidFill>
                <a:ea typeface="Comfortaa Bold" pitchFamily="34" charset="-122"/>
                <a:cs typeface="Comfortaa Bold" pitchFamily="34" charset="-120"/>
              </a:rPr>
              <a:t> Equation</a:t>
            </a:r>
            <a:endParaRPr lang="en-US" sz="3200" dirty="0"/>
          </a:p>
        </p:txBody>
      </p:sp>
      <p:sp>
        <p:nvSpPr>
          <p:cNvPr id="4" name="Text 2"/>
          <p:cNvSpPr/>
          <p:nvPr/>
        </p:nvSpPr>
        <p:spPr>
          <a:xfrm>
            <a:off x="864037" y="2721888"/>
            <a:ext cx="7500461" cy="993814"/>
          </a:xfrm>
          <a:prstGeom prst="rect">
            <a:avLst/>
          </a:prstGeom>
          <a:noFill/>
          <a:ln/>
        </p:spPr>
        <p:txBody>
          <a:bodyPr wrap="square" lIns="0" tIns="0" rIns="0" bIns="0" rtlCol="0" anchor="t"/>
          <a:lstStyle/>
          <a:p>
            <a:pPr marL="342900" indent="-342900" algn="l">
              <a:lnSpc>
                <a:spcPts val="3100"/>
              </a:lnSpc>
              <a:buSzPct val="100000"/>
              <a:buChar char="•"/>
            </a:pPr>
            <a:r>
              <a:rPr lang="en-US" sz="2400" dirty="0">
                <a:solidFill>
                  <a:srgbClr val="D7D4CC"/>
                </a:solidFill>
                <a:latin typeface="Calibri" panose="020F0502020204030204" pitchFamily="34" charset="0"/>
                <a:ea typeface="Raleway Medium" pitchFamily="34" charset="-122"/>
                <a:cs typeface="Calibri" panose="020F0502020204030204" pitchFamily="34" charset="0"/>
              </a:rPr>
              <a:t>Predicting video popularity is inherently challenging due to a multitude of influencing factors,</a:t>
            </a:r>
            <a:endParaRPr lang="en-US" sz="2400" dirty="0">
              <a:latin typeface="Calibri" panose="020F0502020204030204" pitchFamily="34" charset="0"/>
              <a:cs typeface="Calibri" panose="020F0502020204030204" pitchFamily="34" charset="0"/>
            </a:endParaRPr>
          </a:p>
        </p:txBody>
      </p:sp>
      <p:sp>
        <p:nvSpPr>
          <p:cNvPr id="5" name="Text 3"/>
          <p:cNvSpPr/>
          <p:nvPr/>
        </p:nvSpPr>
        <p:spPr>
          <a:xfrm>
            <a:off x="864037" y="3789642"/>
            <a:ext cx="7500461" cy="993813"/>
          </a:xfrm>
          <a:prstGeom prst="rect">
            <a:avLst/>
          </a:prstGeom>
          <a:noFill/>
          <a:ln/>
        </p:spPr>
        <p:txBody>
          <a:bodyPr wrap="square" lIns="0" tIns="0" rIns="0" bIns="0" rtlCol="0" anchor="t"/>
          <a:lstStyle/>
          <a:p>
            <a:pPr marL="342900" indent="-342900" algn="l">
              <a:lnSpc>
                <a:spcPts val="3100"/>
              </a:lnSpc>
              <a:buSzPct val="100000"/>
              <a:buChar char="•"/>
            </a:pPr>
            <a:r>
              <a:rPr lang="en-US" sz="2400" dirty="0">
                <a:solidFill>
                  <a:srgbClr val="D7D4CC"/>
                </a:solidFill>
                <a:latin typeface="Calibri" panose="020F0502020204030204" pitchFamily="34" charset="0"/>
                <a:ea typeface="Raleway Medium" pitchFamily="34" charset="-122"/>
                <a:cs typeface="Calibri" panose="020F0502020204030204" pitchFamily="34" charset="0"/>
              </a:rPr>
              <a:t>Content creators often lack the data-driven insights to maximize reach.</a:t>
            </a:r>
            <a:endParaRPr lang="en-US" sz="2400" dirty="0">
              <a:latin typeface="Calibri" panose="020F0502020204030204" pitchFamily="34" charset="0"/>
              <a:cs typeface="Calibri" panose="020F0502020204030204" pitchFamily="34" charset="0"/>
            </a:endParaRPr>
          </a:p>
        </p:txBody>
      </p:sp>
      <p:sp>
        <p:nvSpPr>
          <p:cNvPr id="6" name="Text 4"/>
          <p:cNvSpPr/>
          <p:nvPr/>
        </p:nvSpPr>
        <p:spPr>
          <a:xfrm>
            <a:off x="864037" y="4869775"/>
            <a:ext cx="7500461" cy="790099"/>
          </a:xfrm>
          <a:prstGeom prst="rect">
            <a:avLst/>
          </a:prstGeom>
          <a:noFill/>
          <a:ln/>
        </p:spPr>
        <p:txBody>
          <a:bodyPr wrap="square" lIns="0" tIns="0" rIns="0" bIns="0" rtlCol="0" anchor="t"/>
          <a:lstStyle/>
          <a:p>
            <a:pPr marL="342900" indent="-342900" algn="l">
              <a:lnSpc>
                <a:spcPts val="3100"/>
              </a:lnSpc>
              <a:buSzPct val="100000"/>
              <a:buChar char="•"/>
            </a:pPr>
            <a:r>
              <a:rPr lang="en-US" sz="2400" dirty="0">
                <a:solidFill>
                  <a:srgbClr val="D7D4CC"/>
                </a:solidFill>
                <a:latin typeface="Calibri" panose="020F0502020204030204" pitchFamily="34" charset="0"/>
                <a:ea typeface="Raleway Medium" pitchFamily="34" charset="-122"/>
                <a:cs typeface="Calibri" panose="020F0502020204030204" pitchFamily="34" charset="0"/>
              </a:rPr>
              <a:t>Manual analysis is inefficient for datasets</a:t>
            </a:r>
            <a:endParaRPr lang="en-US" sz="2400" dirty="0">
              <a:latin typeface="Calibri" panose="020F0502020204030204" pitchFamily="34" charset="0"/>
              <a:cs typeface="Calibri" panose="020F0502020204030204" pitchFamily="34" charset="0"/>
            </a:endParaRPr>
          </a:p>
        </p:txBody>
      </p:sp>
      <p:sp>
        <p:nvSpPr>
          <p:cNvPr id="7" name="Text 5"/>
          <p:cNvSpPr/>
          <p:nvPr/>
        </p:nvSpPr>
        <p:spPr>
          <a:xfrm>
            <a:off x="1234321" y="5937528"/>
            <a:ext cx="7130177" cy="1185148"/>
          </a:xfrm>
          <a:prstGeom prst="rect">
            <a:avLst/>
          </a:prstGeom>
          <a:noFill/>
          <a:ln/>
        </p:spPr>
        <p:txBody>
          <a:bodyPr wrap="square" lIns="0" tIns="0" rIns="0" bIns="0" rtlCol="0" anchor="t"/>
          <a:lstStyle/>
          <a:p>
            <a:pPr marL="0" indent="0" algn="l">
              <a:lnSpc>
                <a:spcPts val="3100"/>
              </a:lnSpc>
              <a:buNone/>
            </a:pPr>
            <a:r>
              <a:rPr lang="en-US" sz="2400" b="1" dirty="0">
                <a:solidFill>
                  <a:srgbClr val="D7D4CC"/>
                </a:solidFill>
                <a:latin typeface="Raleway Medium" pitchFamily="34" charset="0"/>
                <a:ea typeface="Raleway Medium" pitchFamily="34" charset="-122"/>
                <a:cs typeface="Raleway Medium" pitchFamily="34" charset="-120"/>
              </a:rPr>
              <a:t>Our core challenge: To analyze YouTube trending video data and predict video views using machine learning models</a:t>
            </a:r>
            <a:endParaRPr lang="en-US" sz="2400" b="1" dirty="0"/>
          </a:p>
        </p:txBody>
      </p:sp>
      <p:sp>
        <p:nvSpPr>
          <p:cNvPr id="8" name="Shape 6"/>
          <p:cNvSpPr/>
          <p:nvPr/>
        </p:nvSpPr>
        <p:spPr>
          <a:xfrm>
            <a:off x="864037" y="5937528"/>
            <a:ext cx="30480" cy="1185148"/>
          </a:xfrm>
          <a:prstGeom prst="rect">
            <a:avLst/>
          </a:prstGeom>
          <a:solidFill>
            <a:srgbClr val="FFE14D"/>
          </a:solidFill>
          <a:ln/>
        </p:spPr>
      </p:sp>
      <p:pic>
        <p:nvPicPr>
          <p:cNvPr id="9" name="Image 0" descr="preencoded.png"/>
          <p:cNvPicPr>
            <a:picLocks noChangeAspect="1"/>
          </p:cNvPicPr>
          <p:nvPr/>
        </p:nvPicPr>
        <p:blipFill>
          <a:blip r:embed="rId3"/>
          <a:stretch>
            <a:fillRect/>
          </a:stretch>
        </p:blipFill>
        <p:spPr>
          <a:xfrm>
            <a:off x="8974336" y="2163008"/>
            <a:ext cx="4799528" cy="47995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7539" y="1351955"/>
            <a:ext cx="13663246" cy="1514338"/>
          </a:xfrm>
          <a:prstGeom prst="rect">
            <a:avLst/>
          </a:prstGeom>
          <a:noFill/>
          <a:ln/>
        </p:spPr>
        <p:txBody>
          <a:bodyPr wrap="square" lIns="0" tIns="0" rIns="0" bIns="0" rtlCol="0" anchor="t"/>
          <a:lstStyle/>
          <a:p>
            <a:pPr marL="0" indent="0" algn="l">
              <a:lnSpc>
                <a:spcPts val="5400"/>
              </a:lnSpc>
              <a:buNone/>
            </a:pPr>
            <a:r>
              <a:rPr lang="en-US" sz="4400" b="1" dirty="0">
                <a:solidFill>
                  <a:srgbClr val="FFE14D"/>
                </a:solidFill>
                <a:latin typeface="Comfortaa Bold" pitchFamily="34" charset="0"/>
                <a:ea typeface="Comfortaa Bold" pitchFamily="34" charset="-122"/>
                <a:cs typeface="Comfortaa Bold" pitchFamily="34" charset="-120"/>
              </a:rPr>
              <a:t>Dataset Overview: A Glimpse into YouTube's Pulse</a:t>
            </a:r>
            <a:endParaRPr lang="en-US" sz="4400" dirty="0"/>
          </a:p>
        </p:txBody>
      </p:sp>
      <p:sp>
        <p:nvSpPr>
          <p:cNvPr id="3" name="Shape 1"/>
          <p:cNvSpPr/>
          <p:nvPr/>
        </p:nvSpPr>
        <p:spPr>
          <a:xfrm>
            <a:off x="864037" y="3475315"/>
            <a:ext cx="4136231" cy="3020854"/>
          </a:xfrm>
          <a:prstGeom prst="roundRect">
            <a:avLst>
              <a:gd name="adj" fmla="val 4843"/>
            </a:avLst>
          </a:prstGeom>
          <a:solidFill>
            <a:srgbClr val="27272B"/>
          </a:solidFill>
          <a:ln w="30480">
            <a:solidFill>
              <a:srgbClr val="5F5F63"/>
            </a:solidFill>
            <a:prstDash val="solid"/>
          </a:ln>
        </p:spPr>
      </p:sp>
      <p:sp>
        <p:nvSpPr>
          <p:cNvPr id="4" name="Shape 2"/>
          <p:cNvSpPr/>
          <p:nvPr/>
        </p:nvSpPr>
        <p:spPr>
          <a:xfrm>
            <a:off x="833557" y="3475315"/>
            <a:ext cx="121920" cy="3020854"/>
          </a:xfrm>
          <a:prstGeom prst="roundRect">
            <a:avLst>
              <a:gd name="adj" fmla="val 303750"/>
            </a:avLst>
          </a:prstGeom>
          <a:solidFill>
            <a:srgbClr val="FFE14D"/>
          </a:solidFill>
          <a:ln/>
        </p:spPr>
      </p:sp>
      <p:sp>
        <p:nvSpPr>
          <p:cNvPr id="5" name="Text 3"/>
          <p:cNvSpPr/>
          <p:nvPr/>
        </p:nvSpPr>
        <p:spPr>
          <a:xfrm>
            <a:off x="1232773" y="3752612"/>
            <a:ext cx="2997518" cy="342900"/>
          </a:xfrm>
          <a:prstGeom prst="rect">
            <a:avLst/>
          </a:prstGeom>
          <a:noFill/>
          <a:ln/>
        </p:spPr>
        <p:txBody>
          <a:bodyPr wrap="none" lIns="0" tIns="0" rIns="0" bIns="0" rtlCol="0" anchor="t"/>
          <a:lstStyle/>
          <a:p>
            <a:pPr marL="0" indent="0" algn="l">
              <a:lnSpc>
                <a:spcPts val="2700"/>
              </a:lnSpc>
              <a:buNone/>
            </a:pPr>
            <a:r>
              <a:rPr lang="en-US" sz="2400" b="1" dirty="0">
                <a:solidFill>
                  <a:srgbClr val="D7D4CC"/>
                </a:solidFill>
                <a:latin typeface="Comfortaa Bold" pitchFamily="34" charset="0"/>
                <a:ea typeface="Comfortaa Bold" pitchFamily="34" charset="-122"/>
                <a:cs typeface="Comfortaa Bold" pitchFamily="34" charset="-120"/>
              </a:rPr>
              <a:t>Comprehensive </a:t>
            </a:r>
            <a:r>
              <a:rPr lang="en-US" sz="2400" b="1" dirty="0">
                <a:solidFill>
                  <a:srgbClr val="D7D4CC"/>
                </a:solidFill>
                <a:latin typeface="Calibri" panose="020F0502020204030204" pitchFamily="34" charset="0"/>
                <a:ea typeface="Comfortaa Bold" pitchFamily="34" charset="-122"/>
                <a:cs typeface="Calibri" panose="020F0502020204030204" pitchFamily="34" charset="0"/>
              </a:rPr>
              <a:t>Data</a:t>
            </a:r>
            <a:endParaRPr lang="en-US" sz="2400" dirty="0">
              <a:latin typeface="Calibri" panose="020F0502020204030204" pitchFamily="34" charset="0"/>
              <a:cs typeface="Calibri" panose="020F0502020204030204" pitchFamily="34" charset="0"/>
            </a:endParaRPr>
          </a:p>
        </p:txBody>
      </p:sp>
      <p:sp>
        <p:nvSpPr>
          <p:cNvPr id="6" name="Text 4"/>
          <p:cNvSpPr/>
          <p:nvPr/>
        </p:nvSpPr>
        <p:spPr>
          <a:xfrm>
            <a:off x="1232773" y="4243626"/>
            <a:ext cx="3490198" cy="1975247"/>
          </a:xfrm>
          <a:prstGeom prst="rect">
            <a:avLst/>
          </a:prstGeom>
          <a:noFill/>
          <a:ln/>
        </p:spPr>
        <p:txBody>
          <a:bodyPr wrap="square" lIns="0" tIns="0" rIns="0" bIns="0" rtlCol="0" anchor="t"/>
          <a:lstStyle/>
          <a:p>
            <a:pPr marL="0" indent="0" algn="l">
              <a:lnSpc>
                <a:spcPts val="3100"/>
              </a:lnSpc>
              <a:buNone/>
            </a:pPr>
            <a:r>
              <a:rPr lang="en-US" sz="2400" dirty="0">
                <a:solidFill>
                  <a:srgbClr val="D7D4CC"/>
                </a:solidFill>
                <a:latin typeface="Calibri" panose="020F0502020204030204" pitchFamily="34" charset="0"/>
                <a:ea typeface="Raleway Medium" pitchFamily="34" charset="-122"/>
                <a:cs typeface="Calibri" panose="020F0502020204030204" pitchFamily="34" charset="0"/>
              </a:rPr>
              <a:t>Our dataset comprises extensive information on YouTube trending videos, providing a rich foundation for analysis.</a:t>
            </a:r>
            <a:endParaRPr lang="en-US" sz="2400" dirty="0">
              <a:latin typeface="Calibri" panose="020F0502020204030204" pitchFamily="34" charset="0"/>
              <a:cs typeface="Calibri" panose="020F0502020204030204" pitchFamily="34" charset="0"/>
            </a:endParaRPr>
          </a:p>
        </p:txBody>
      </p:sp>
      <p:sp>
        <p:nvSpPr>
          <p:cNvPr id="7" name="Shape 5"/>
          <p:cNvSpPr/>
          <p:nvPr/>
        </p:nvSpPr>
        <p:spPr>
          <a:xfrm>
            <a:off x="5247084" y="3475315"/>
            <a:ext cx="4136231" cy="3020854"/>
          </a:xfrm>
          <a:prstGeom prst="roundRect">
            <a:avLst>
              <a:gd name="adj" fmla="val 4843"/>
            </a:avLst>
          </a:prstGeom>
          <a:solidFill>
            <a:srgbClr val="27272B"/>
          </a:solidFill>
          <a:ln w="30480">
            <a:solidFill>
              <a:srgbClr val="5F5F63"/>
            </a:solidFill>
            <a:prstDash val="solid"/>
          </a:ln>
        </p:spPr>
      </p:sp>
      <p:sp>
        <p:nvSpPr>
          <p:cNvPr id="8" name="Shape 6"/>
          <p:cNvSpPr/>
          <p:nvPr/>
        </p:nvSpPr>
        <p:spPr>
          <a:xfrm>
            <a:off x="5216604" y="3475315"/>
            <a:ext cx="121920" cy="3020854"/>
          </a:xfrm>
          <a:prstGeom prst="roundRect">
            <a:avLst>
              <a:gd name="adj" fmla="val 303750"/>
            </a:avLst>
          </a:prstGeom>
          <a:solidFill>
            <a:srgbClr val="FFE14D"/>
          </a:solidFill>
          <a:ln/>
        </p:spPr>
      </p:sp>
      <p:sp>
        <p:nvSpPr>
          <p:cNvPr id="9" name="Text 7"/>
          <p:cNvSpPr/>
          <p:nvPr/>
        </p:nvSpPr>
        <p:spPr>
          <a:xfrm>
            <a:off x="5615821" y="3752612"/>
            <a:ext cx="2865834" cy="342900"/>
          </a:xfrm>
          <a:prstGeom prst="rect">
            <a:avLst/>
          </a:prstGeom>
          <a:noFill/>
          <a:ln/>
        </p:spPr>
        <p:txBody>
          <a:bodyPr wrap="none" lIns="0" tIns="0" rIns="0" bIns="0" rtlCol="0" anchor="t"/>
          <a:lstStyle/>
          <a:p>
            <a:pPr marL="0" indent="0" algn="l">
              <a:lnSpc>
                <a:spcPts val="27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Real-World</a:t>
            </a:r>
            <a:r>
              <a:rPr lang="en-US" sz="2400" b="1" dirty="0">
                <a:solidFill>
                  <a:srgbClr val="D7D4CC"/>
                </a:solidFill>
                <a:latin typeface="Comfortaa Bold" pitchFamily="34" charset="0"/>
                <a:ea typeface="Comfortaa Bold" pitchFamily="34" charset="-122"/>
                <a:cs typeface="Comfortaa Bold" pitchFamily="34" charset="-120"/>
              </a:rPr>
              <a:t> Behavior</a:t>
            </a:r>
            <a:endParaRPr lang="en-US" sz="2400" dirty="0"/>
          </a:p>
        </p:txBody>
      </p:sp>
      <p:sp>
        <p:nvSpPr>
          <p:cNvPr id="10" name="Text 8"/>
          <p:cNvSpPr/>
          <p:nvPr/>
        </p:nvSpPr>
        <p:spPr>
          <a:xfrm>
            <a:off x="5615821" y="4243626"/>
            <a:ext cx="3490198" cy="1975247"/>
          </a:xfrm>
          <a:prstGeom prst="rect">
            <a:avLst/>
          </a:prstGeom>
          <a:noFill/>
          <a:ln/>
        </p:spPr>
        <p:txBody>
          <a:bodyPr wrap="square" lIns="0" tIns="0" rIns="0" bIns="0" rtlCol="0" anchor="t"/>
          <a:lstStyle/>
          <a:p>
            <a:pPr marL="0" indent="0" algn="l">
              <a:lnSpc>
                <a:spcPts val="3100"/>
              </a:lnSpc>
              <a:buNone/>
            </a:pPr>
            <a:r>
              <a:rPr lang="en-US" sz="2400" dirty="0">
                <a:solidFill>
                  <a:srgbClr val="D7D4CC"/>
                </a:solidFill>
                <a:latin typeface="Calibri" panose="020F0502020204030204" pitchFamily="34" charset="0"/>
                <a:ea typeface="Raleway Medium" pitchFamily="34" charset="-122"/>
                <a:cs typeface="Calibri" panose="020F0502020204030204" pitchFamily="34" charset="0"/>
              </a:rPr>
              <a:t>Collected from publicly available sources, this data accurately reflects real-world YouTube user behavior and engagement.</a:t>
            </a:r>
            <a:endParaRPr lang="en-US" sz="2400" dirty="0">
              <a:latin typeface="Calibri" panose="020F0502020204030204" pitchFamily="34" charset="0"/>
              <a:cs typeface="Calibri" panose="020F0502020204030204" pitchFamily="34" charset="0"/>
            </a:endParaRPr>
          </a:p>
        </p:txBody>
      </p:sp>
      <p:sp>
        <p:nvSpPr>
          <p:cNvPr id="11" name="Shape 9"/>
          <p:cNvSpPr/>
          <p:nvPr/>
        </p:nvSpPr>
        <p:spPr>
          <a:xfrm>
            <a:off x="9630132" y="3475315"/>
            <a:ext cx="4136231" cy="3020854"/>
          </a:xfrm>
          <a:prstGeom prst="roundRect">
            <a:avLst>
              <a:gd name="adj" fmla="val 4843"/>
            </a:avLst>
          </a:prstGeom>
          <a:solidFill>
            <a:srgbClr val="27272B"/>
          </a:solidFill>
          <a:ln w="30480">
            <a:solidFill>
              <a:srgbClr val="5F5F63"/>
            </a:solidFill>
            <a:prstDash val="solid"/>
          </a:ln>
        </p:spPr>
      </p:sp>
      <p:sp>
        <p:nvSpPr>
          <p:cNvPr id="12" name="Shape 10"/>
          <p:cNvSpPr/>
          <p:nvPr/>
        </p:nvSpPr>
        <p:spPr>
          <a:xfrm>
            <a:off x="9599652" y="3475315"/>
            <a:ext cx="121920" cy="3020854"/>
          </a:xfrm>
          <a:prstGeom prst="roundRect">
            <a:avLst>
              <a:gd name="adj" fmla="val 303750"/>
            </a:avLst>
          </a:prstGeom>
          <a:solidFill>
            <a:srgbClr val="FFE14D"/>
          </a:solidFill>
          <a:ln/>
        </p:spPr>
      </p:sp>
      <p:sp>
        <p:nvSpPr>
          <p:cNvPr id="13" name="Text 11"/>
          <p:cNvSpPr/>
          <p:nvPr/>
        </p:nvSpPr>
        <p:spPr>
          <a:xfrm>
            <a:off x="9998869" y="3752612"/>
            <a:ext cx="2743200" cy="342900"/>
          </a:xfrm>
          <a:prstGeom prst="rect">
            <a:avLst/>
          </a:prstGeom>
          <a:noFill/>
          <a:ln/>
        </p:spPr>
        <p:txBody>
          <a:bodyPr wrap="none" lIns="0" tIns="0" rIns="0" bIns="0" rtlCol="0" anchor="t"/>
          <a:lstStyle/>
          <a:p>
            <a:pPr marL="0" indent="0" algn="l">
              <a:lnSpc>
                <a:spcPts val="2700"/>
              </a:lnSpc>
              <a:buNone/>
            </a:pPr>
            <a:r>
              <a:rPr lang="en-US" sz="2400" b="1" dirty="0">
                <a:solidFill>
                  <a:srgbClr val="D7D4CC"/>
                </a:solidFill>
                <a:latin typeface="Comfortaa Bold" pitchFamily="34" charset="0"/>
                <a:ea typeface="Comfortaa Bold" pitchFamily="34" charset="-122"/>
                <a:cs typeface="Comfortaa Bold" pitchFamily="34" charset="-120"/>
              </a:rPr>
              <a:t>Rich </a:t>
            </a:r>
            <a:r>
              <a:rPr lang="en-US" sz="2400" b="1" dirty="0">
                <a:solidFill>
                  <a:srgbClr val="D7D4CC"/>
                </a:solidFill>
                <a:latin typeface="Calibri" panose="020F0502020204030204" pitchFamily="34" charset="0"/>
                <a:ea typeface="Comfortaa Bold" pitchFamily="34" charset="-122"/>
                <a:cs typeface="Calibri" panose="020F0502020204030204" pitchFamily="34" charset="0"/>
              </a:rPr>
              <a:t>Features</a:t>
            </a:r>
            <a:endParaRPr lang="en-US" sz="2400" dirty="0">
              <a:latin typeface="Calibri" panose="020F0502020204030204" pitchFamily="34" charset="0"/>
              <a:cs typeface="Calibri" panose="020F0502020204030204" pitchFamily="34" charset="0"/>
            </a:endParaRPr>
          </a:p>
        </p:txBody>
      </p:sp>
      <p:sp>
        <p:nvSpPr>
          <p:cNvPr id="14" name="Text 12"/>
          <p:cNvSpPr/>
          <p:nvPr/>
        </p:nvSpPr>
        <p:spPr>
          <a:xfrm>
            <a:off x="9998869" y="4095512"/>
            <a:ext cx="3490198" cy="2400657"/>
          </a:xfrm>
          <a:prstGeom prst="rect">
            <a:avLst/>
          </a:prstGeom>
          <a:noFill/>
          <a:ln/>
        </p:spPr>
        <p:txBody>
          <a:bodyPr wrap="square" lIns="0" tIns="0" rIns="0" bIns="0" rtlCol="0" anchor="t"/>
          <a:lstStyle/>
          <a:p>
            <a:pPr marL="0" indent="0" algn="l">
              <a:lnSpc>
                <a:spcPts val="3100"/>
              </a:lnSpc>
              <a:buNone/>
            </a:pPr>
            <a:r>
              <a:rPr lang="en-US" sz="2400" dirty="0">
                <a:solidFill>
                  <a:srgbClr val="D7D4CC"/>
                </a:solidFill>
                <a:latin typeface="Calibri" panose="020F0502020204030204" pitchFamily="34" charset="0"/>
                <a:ea typeface="Raleway Medium" pitchFamily="34" charset="-122"/>
                <a:cs typeface="Calibri" panose="020F0502020204030204" pitchFamily="34" charset="0"/>
              </a:rPr>
              <a:t>The dataset includes a diverse mix of both numerical and categorical features, capturing various aspects of video performance.</a:t>
            </a:r>
            <a:endParaRPr lang="en-US" sz="2400"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7564" y="345043"/>
            <a:ext cx="13801940" cy="868799"/>
          </a:xfrm>
          <a:prstGeom prst="rect">
            <a:avLst/>
          </a:prstGeom>
          <a:noFill/>
          <a:ln/>
        </p:spPr>
        <p:txBody>
          <a:bodyPr wrap="none" lIns="0" tIns="0" rIns="0" bIns="0" rtlCol="0" anchor="t"/>
          <a:lstStyle/>
          <a:p>
            <a:pPr marL="0" indent="0" algn="l">
              <a:lnSpc>
                <a:spcPts val="3200"/>
              </a:lnSpc>
              <a:buNone/>
            </a:pPr>
            <a:r>
              <a:rPr lang="en-US" sz="4800" b="1" dirty="0">
                <a:solidFill>
                  <a:srgbClr val="FFE14D"/>
                </a:solidFill>
                <a:latin typeface="Comfortaa Bold" pitchFamily="34" charset="0"/>
                <a:ea typeface="Comfortaa Bold" pitchFamily="34" charset="-122"/>
                <a:cs typeface="Comfortaa Bold" pitchFamily="34" charset="-120"/>
              </a:rPr>
              <a:t>Key Features: Driving Predictive Power</a:t>
            </a:r>
            <a:endParaRPr lang="en-US" sz="4800" dirty="0"/>
          </a:p>
        </p:txBody>
      </p:sp>
      <p:pic>
        <p:nvPicPr>
          <p:cNvPr id="3" name="Image 0" descr="preencoded.png"/>
          <p:cNvPicPr>
            <a:picLocks noChangeAspect="1"/>
          </p:cNvPicPr>
          <p:nvPr/>
        </p:nvPicPr>
        <p:blipFill>
          <a:blip r:embed="rId3"/>
          <a:stretch>
            <a:fillRect/>
          </a:stretch>
        </p:blipFill>
        <p:spPr>
          <a:xfrm>
            <a:off x="517565" y="1232297"/>
            <a:ext cx="739378" cy="887254"/>
          </a:xfrm>
          <a:prstGeom prst="rect">
            <a:avLst/>
          </a:prstGeom>
        </p:spPr>
      </p:pic>
      <p:sp>
        <p:nvSpPr>
          <p:cNvPr id="4" name="Text 1"/>
          <p:cNvSpPr/>
          <p:nvPr/>
        </p:nvSpPr>
        <p:spPr>
          <a:xfrm>
            <a:off x="1404818" y="1380173"/>
            <a:ext cx="1643063" cy="205383"/>
          </a:xfrm>
          <a:prstGeom prst="rect">
            <a:avLst/>
          </a:prstGeom>
          <a:noFill/>
          <a:ln/>
        </p:spPr>
        <p:txBody>
          <a:bodyPr wrap="none" lIns="0" tIns="0" rIns="0" bIns="0" rtlCol="0" anchor="t"/>
          <a:lstStyle/>
          <a:p>
            <a:pPr marL="0" indent="0" algn="l">
              <a:lnSpc>
                <a:spcPts val="16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Likes</a:t>
            </a:r>
            <a:endParaRPr lang="en-US" sz="2400" dirty="0">
              <a:latin typeface="Calibri" panose="020F0502020204030204" pitchFamily="34" charset="0"/>
              <a:cs typeface="Calibri" panose="020F0502020204030204" pitchFamily="34" charset="0"/>
            </a:endParaRPr>
          </a:p>
        </p:txBody>
      </p:sp>
      <p:sp>
        <p:nvSpPr>
          <p:cNvPr id="5" name="Text 2"/>
          <p:cNvSpPr/>
          <p:nvPr/>
        </p:nvSpPr>
        <p:spPr>
          <a:xfrm>
            <a:off x="1404818" y="1674257"/>
            <a:ext cx="12708017" cy="236577"/>
          </a:xfrm>
          <a:prstGeom prst="rect">
            <a:avLst/>
          </a:prstGeom>
          <a:noFill/>
          <a:ln/>
        </p:spPr>
        <p:txBody>
          <a:bodyPr wrap="none" lIns="0" tIns="0" rIns="0" bIns="0" rtlCol="0" anchor="t"/>
          <a:lstStyle/>
          <a:p>
            <a:pPr marL="0" indent="0" algn="l">
              <a:lnSpc>
                <a:spcPts val="1850"/>
              </a:lnSpc>
              <a:buNone/>
            </a:pPr>
            <a:r>
              <a:rPr lang="en-US" sz="2000" dirty="0">
                <a:solidFill>
                  <a:srgbClr val="D7D4CC"/>
                </a:solidFill>
                <a:latin typeface="Calibri" panose="020F0502020204030204" pitchFamily="34" charset="0"/>
                <a:ea typeface="Raleway Medium" pitchFamily="34" charset="-122"/>
                <a:cs typeface="Calibri" panose="020F0502020204030204" pitchFamily="34" charset="0"/>
              </a:rPr>
              <a:t>A direct measure of </a:t>
            </a:r>
            <a:r>
              <a:rPr lang="en-US" sz="2400" dirty="0">
                <a:solidFill>
                  <a:srgbClr val="D7D4CC"/>
                </a:solidFill>
                <a:latin typeface="Calibri" panose="020F0502020204030204" pitchFamily="34" charset="0"/>
                <a:ea typeface="Raleway Medium" pitchFamily="34" charset="-122"/>
                <a:cs typeface="Calibri" panose="020F0502020204030204" pitchFamily="34" charset="0"/>
              </a:rPr>
              <a:t>audience</a:t>
            </a:r>
            <a:r>
              <a:rPr lang="en-US" sz="2000" dirty="0">
                <a:solidFill>
                  <a:srgbClr val="D7D4CC"/>
                </a:solidFill>
                <a:latin typeface="Calibri" panose="020F0502020204030204" pitchFamily="34" charset="0"/>
                <a:ea typeface="Raleway Medium" pitchFamily="34" charset="-122"/>
                <a:cs typeface="Calibri" panose="020F0502020204030204" pitchFamily="34" charset="0"/>
              </a:rPr>
              <a:t> approval.</a:t>
            </a:r>
            <a:endParaRPr lang="en-US" sz="2000" dirty="0">
              <a:latin typeface="Calibri" panose="020F0502020204030204" pitchFamily="34" charset="0"/>
              <a:cs typeface="Calibri" panose="020F0502020204030204" pitchFamily="34" charset="0"/>
            </a:endParaRPr>
          </a:p>
        </p:txBody>
      </p:sp>
      <p:pic>
        <p:nvPicPr>
          <p:cNvPr id="6" name="Image 1" descr="preencoded.png"/>
          <p:cNvPicPr>
            <a:picLocks noChangeAspect="1"/>
          </p:cNvPicPr>
          <p:nvPr/>
        </p:nvPicPr>
        <p:blipFill>
          <a:blip r:embed="rId3"/>
          <a:stretch>
            <a:fillRect/>
          </a:stretch>
        </p:blipFill>
        <p:spPr>
          <a:xfrm>
            <a:off x="517565" y="2119551"/>
            <a:ext cx="739378" cy="887254"/>
          </a:xfrm>
          <a:prstGeom prst="rect">
            <a:avLst/>
          </a:prstGeom>
        </p:spPr>
      </p:pic>
      <p:sp>
        <p:nvSpPr>
          <p:cNvPr id="7" name="Text 3"/>
          <p:cNvSpPr/>
          <p:nvPr/>
        </p:nvSpPr>
        <p:spPr>
          <a:xfrm>
            <a:off x="1404818" y="2267426"/>
            <a:ext cx="1643063" cy="205383"/>
          </a:xfrm>
          <a:prstGeom prst="rect">
            <a:avLst/>
          </a:prstGeom>
          <a:noFill/>
          <a:ln/>
        </p:spPr>
        <p:txBody>
          <a:bodyPr wrap="none" lIns="0" tIns="0" rIns="0" bIns="0" rtlCol="0" anchor="t"/>
          <a:lstStyle/>
          <a:p>
            <a:pPr marL="0" indent="0" algn="l">
              <a:lnSpc>
                <a:spcPts val="16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Dislikes</a:t>
            </a:r>
            <a:endParaRPr lang="en-US" sz="2400" dirty="0">
              <a:latin typeface="Calibri" panose="020F0502020204030204" pitchFamily="34" charset="0"/>
              <a:cs typeface="Calibri" panose="020F0502020204030204" pitchFamily="34" charset="0"/>
            </a:endParaRPr>
          </a:p>
        </p:txBody>
      </p:sp>
      <p:sp>
        <p:nvSpPr>
          <p:cNvPr id="8" name="Text 4"/>
          <p:cNvSpPr/>
          <p:nvPr/>
        </p:nvSpPr>
        <p:spPr>
          <a:xfrm>
            <a:off x="1404818" y="2561511"/>
            <a:ext cx="12708017" cy="236577"/>
          </a:xfrm>
          <a:prstGeom prst="rect">
            <a:avLst/>
          </a:prstGeom>
          <a:noFill/>
          <a:ln/>
        </p:spPr>
        <p:txBody>
          <a:bodyPr wrap="none" lIns="0" tIns="0" rIns="0" bIns="0" rtlCol="0" anchor="t"/>
          <a:lstStyle/>
          <a:p>
            <a:pPr marL="0" indent="0" algn="l">
              <a:lnSpc>
                <a:spcPts val="1850"/>
              </a:lnSpc>
              <a:buNone/>
            </a:pPr>
            <a:r>
              <a:rPr lang="en-US" sz="2000" dirty="0">
                <a:solidFill>
                  <a:srgbClr val="D7D4CC"/>
                </a:solidFill>
                <a:latin typeface="Calibri" panose="020F0502020204030204" pitchFamily="34" charset="0"/>
                <a:ea typeface="Raleway Medium" pitchFamily="34" charset="-122"/>
                <a:cs typeface="Calibri" panose="020F0502020204030204" pitchFamily="34" charset="0"/>
              </a:rPr>
              <a:t>An indicator of audience </a:t>
            </a:r>
            <a:r>
              <a:rPr lang="en-US" sz="2400" dirty="0">
                <a:solidFill>
                  <a:srgbClr val="D7D4CC"/>
                </a:solidFill>
                <a:latin typeface="Calibri" panose="020F0502020204030204" pitchFamily="34" charset="0"/>
                <a:ea typeface="Raleway Medium" pitchFamily="34" charset="-122"/>
                <a:cs typeface="Calibri" panose="020F0502020204030204" pitchFamily="34" charset="0"/>
              </a:rPr>
              <a:t>dissatisfaction</a:t>
            </a:r>
            <a:r>
              <a:rPr lang="en-US" sz="2000" dirty="0">
                <a:solidFill>
                  <a:srgbClr val="D7D4CC"/>
                </a:solidFill>
                <a:latin typeface="Calibri" panose="020F0502020204030204" pitchFamily="34" charset="0"/>
                <a:ea typeface="Raleway Medium" pitchFamily="34" charset="-122"/>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pic>
        <p:nvPicPr>
          <p:cNvPr id="9" name="Image 2" descr="preencoded.png"/>
          <p:cNvPicPr>
            <a:picLocks noChangeAspect="1"/>
          </p:cNvPicPr>
          <p:nvPr/>
        </p:nvPicPr>
        <p:blipFill>
          <a:blip r:embed="rId4"/>
          <a:stretch>
            <a:fillRect/>
          </a:stretch>
        </p:blipFill>
        <p:spPr>
          <a:xfrm>
            <a:off x="517565" y="3006804"/>
            <a:ext cx="739378" cy="887254"/>
          </a:xfrm>
          <a:prstGeom prst="rect">
            <a:avLst/>
          </a:prstGeom>
        </p:spPr>
      </p:pic>
      <p:sp>
        <p:nvSpPr>
          <p:cNvPr id="10" name="Text 5"/>
          <p:cNvSpPr/>
          <p:nvPr/>
        </p:nvSpPr>
        <p:spPr>
          <a:xfrm>
            <a:off x="1404818" y="3154680"/>
            <a:ext cx="2783134" cy="205383"/>
          </a:xfrm>
          <a:prstGeom prst="rect">
            <a:avLst/>
          </a:prstGeom>
          <a:noFill/>
          <a:ln/>
        </p:spPr>
        <p:txBody>
          <a:bodyPr wrap="none" lIns="0" tIns="0" rIns="0" bIns="0" rtlCol="0" anchor="t"/>
          <a:lstStyle/>
          <a:p>
            <a:pPr marL="0" indent="0" algn="l">
              <a:lnSpc>
                <a:spcPts val="16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Comment Count</a:t>
            </a:r>
            <a:endParaRPr lang="en-US" sz="2400" dirty="0">
              <a:latin typeface="Calibri" panose="020F0502020204030204" pitchFamily="34" charset="0"/>
              <a:cs typeface="Calibri" panose="020F0502020204030204" pitchFamily="34" charset="0"/>
            </a:endParaRPr>
          </a:p>
        </p:txBody>
      </p:sp>
      <p:sp>
        <p:nvSpPr>
          <p:cNvPr id="11" name="Text 6"/>
          <p:cNvSpPr/>
          <p:nvPr/>
        </p:nvSpPr>
        <p:spPr>
          <a:xfrm>
            <a:off x="1404818" y="3448764"/>
            <a:ext cx="12708017" cy="236577"/>
          </a:xfrm>
          <a:prstGeom prst="rect">
            <a:avLst/>
          </a:prstGeom>
          <a:noFill/>
          <a:ln/>
        </p:spPr>
        <p:txBody>
          <a:bodyPr wrap="none" lIns="0" tIns="0" rIns="0" bIns="0" rtlCol="0" anchor="t"/>
          <a:lstStyle/>
          <a:p>
            <a:pPr marL="0" indent="0" algn="l">
              <a:lnSpc>
                <a:spcPts val="1850"/>
              </a:lnSpc>
              <a:buNone/>
            </a:pPr>
            <a:r>
              <a:rPr lang="en-US" sz="2000" dirty="0">
                <a:solidFill>
                  <a:srgbClr val="D7D4CC"/>
                </a:solidFill>
                <a:latin typeface="Calibri" panose="020F0502020204030204" pitchFamily="34" charset="0"/>
                <a:ea typeface="Raleway Medium" pitchFamily="34" charset="-122"/>
                <a:cs typeface="Calibri" panose="020F0502020204030204" pitchFamily="34" charset="0"/>
              </a:rPr>
              <a:t>Reflects audience </a:t>
            </a:r>
            <a:r>
              <a:rPr lang="en-US" sz="2400" dirty="0">
                <a:solidFill>
                  <a:srgbClr val="D7D4CC"/>
                </a:solidFill>
                <a:latin typeface="Calibri" panose="020F0502020204030204" pitchFamily="34" charset="0"/>
                <a:ea typeface="Raleway Medium" pitchFamily="34" charset="-122"/>
                <a:cs typeface="Calibri" panose="020F0502020204030204" pitchFamily="34" charset="0"/>
              </a:rPr>
              <a:t>engagement</a:t>
            </a:r>
            <a:r>
              <a:rPr lang="en-US" sz="2000" dirty="0">
                <a:solidFill>
                  <a:srgbClr val="D7D4CC"/>
                </a:solidFill>
                <a:latin typeface="Calibri" panose="020F0502020204030204" pitchFamily="34" charset="0"/>
                <a:ea typeface="Raleway Medium" pitchFamily="34" charset="-122"/>
                <a:cs typeface="Calibri" panose="020F0502020204030204" pitchFamily="34" charset="0"/>
              </a:rPr>
              <a:t> and discussion.</a:t>
            </a:r>
            <a:endParaRPr lang="en-US" sz="2000" dirty="0">
              <a:latin typeface="Calibri" panose="020F0502020204030204" pitchFamily="34" charset="0"/>
              <a:cs typeface="Calibri" panose="020F0502020204030204" pitchFamily="34" charset="0"/>
            </a:endParaRPr>
          </a:p>
        </p:txBody>
      </p:sp>
      <p:pic>
        <p:nvPicPr>
          <p:cNvPr id="12" name="Image 3" descr="preencoded.png"/>
          <p:cNvPicPr>
            <a:picLocks noChangeAspect="1"/>
          </p:cNvPicPr>
          <p:nvPr/>
        </p:nvPicPr>
        <p:blipFill>
          <a:blip r:embed="rId5"/>
          <a:stretch>
            <a:fillRect/>
          </a:stretch>
        </p:blipFill>
        <p:spPr>
          <a:xfrm>
            <a:off x="517565" y="3894058"/>
            <a:ext cx="739378" cy="887254"/>
          </a:xfrm>
          <a:prstGeom prst="rect">
            <a:avLst/>
          </a:prstGeom>
        </p:spPr>
      </p:pic>
      <p:sp>
        <p:nvSpPr>
          <p:cNvPr id="13" name="Text 7"/>
          <p:cNvSpPr/>
          <p:nvPr/>
        </p:nvSpPr>
        <p:spPr>
          <a:xfrm>
            <a:off x="1404818" y="3960972"/>
            <a:ext cx="1978462" cy="286346"/>
          </a:xfrm>
          <a:prstGeom prst="rect">
            <a:avLst/>
          </a:prstGeom>
          <a:noFill/>
          <a:ln/>
        </p:spPr>
        <p:txBody>
          <a:bodyPr wrap="none" lIns="0" tIns="0" rIns="0" bIns="0" rtlCol="0" anchor="t"/>
          <a:lstStyle/>
          <a:p>
            <a:pPr marL="0" indent="0" algn="l">
              <a:lnSpc>
                <a:spcPts val="16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Category ID</a:t>
            </a:r>
            <a:endParaRPr lang="en-US" sz="2400" dirty="0">
              <a:latin typeface="Calibri" panose="020F0502020204030204" pitchFamily="34" charset="0"/>
              <a:cs typeface="Calibri" panose="020F0502020204030204" pitchFamily="34" charset="0"/>
            </a:endParaRPr>
          </a:p>
        </p:txBody>
      </p:sp>
      <p:sp>
        <p:nvSpPr>
          <p:cNvPr id="14" name="Text 8"/>
          <p:cNvSpPr/>
          <p:nvPr/>
        </p:nvSpPr>
        <p:spPr>
          <a:xfrm>
            <a:off x="1404818" y="4336018"/>
            <a:ext cx="12708017" cy="236577"/>
          </a:xfrm>
          <a:prstGeom prst="rect">
            <a:avLst/>
          </a:prstGeom>
          <a:noFill/>
          <a:ln/>
        </p:spPr>
        <p:txBody>
          <a:bodyPr wrap="none" lIns="0" tIns="0" rIns="0" bIns="0" rtlCol="0" anchor="t"/>
          <a:lstStyle/>
          <a:p>
            <a:pPr marL="0" indent="0" algn="l">
              <a:lnSpc>
                <a:spcPts val="1850"/>
              </a:lnSpc>
              <a:buNone/>
            </a:pPr>
            <a:r>
              <a:rPr lang="en-US" sz="2400" dirty="0">
                <a:solidFill>
                  <a:srgbClr val="D7D4CC"/>
                </a:solidFill>
                <a:latin typeface="Calibri" panose="020F0502020204030204" pitchFamily="34" charset="0"/>
                <a:ea typeface="Raleway Medium" pitchFamily="34" charset="-122"/>
                <a:cs typeface="Calibri" panose="020F0502020204030204" pitchFamily="34" charset="0"/>
              </a:rPr>
              <a:t>Categorizes video content, influencing viewership.</a:t>
            </a:r>
            <a:endParaRPr lang="en-US" sz="2400" dirty="0">
              <a:latin typeface="Calibri" panose="020F0502020204030204" pitchFamily="34" charset="0"/>
              <a:cs typeface="Calibri" panose="020F0502020204030204" pitchFamily="34" charset="0"/>
            </a:endParaRPr>
          </a:p>
        </p:txBody>
      </p:sp>
      <p:pic>
        <p:nvPicPr>
          <p:cNvPr id="15" name="Image 4" descr="preencoded.png"/>
          <p:cNvPicPr>
            <a:picLocks noChangeAspect="1"/>
          </p:cNvPicPr>
          <p:nvPr/>
        </p:nvPicPr>
        <p:blipFill>
          <a:blip r:embed="rId6"/>
          <a:stretch>
            <a:fillRect/>
          </a:stretch>
        </p:blipFill>
        <p:spPr>
          <a:xfrm>
            <a:off x="517565" y="4781312"/>
            <a:ext cx="739378" cy="887254"/>
          </a:xfrm>
          <a:prstGeom prst="rect">
            <a:avLst/>
          </a:prstGeom>
        </p:spPr>
      </p:pic>
      <p:sp>
        <p:nvSpPr>
          <p:cNvPr id="16" name="Text 9"/>
          <p:cNvSpPr/>
          <p:nvPr/>
        </p:nvSpPr>
        <p:spPr>
          <a:xfrm>
            <a:off x="1404818" y="4929188"/>
            <a:ext cx="1643063" cy="205383"/>
          </a:xfrm>
          <a:prstGeom prst="rect">
            <a:avLst/>
          </a:prstGeom>
          <a:noFill/>
          <a:ln/>
        </p:spPr>
        <p:txBody>
          <a:bodyPr wrap="none" lIns="0" tIns="0" rIns="0" bIns="0" rtlCol="0" anchor="t"/>
          <a:lstStyle/>
          <a:p>
            <a:pPr marL="0" indent="0" algn="l">
              <a:lnSpc>
                <a:spcPts val="16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Publish Time</a:t>
            </a:r>
            <a:endParaRPr lang="en-US" sz="2400" dirty="0">
              <a:latin typeface="Calibri" panose="020F0502020204030204" pitchFamily="34" charset="0"/>
              <a:cs typeface="Calibri" panose="020F0502020204030204" pitchFamily="34" charset="0"/>
            </a:endParaRPr>
          </a:p>
        </p:txBody>
      </p:sp>
      <p:sp>
        <p:nvSpPr>
          <p:cNvPr id="17" name="Text 10"/>
          <p:cNvSpPr/>
          <p:nvPr/>
        </p:nvSpPr>
        <p:spPr>
          <a:xfrm>
            <a:off x="1404818" y="5223272"/>
            <a:ext cx="12708017" cy="236577"/>
          </a:xfrm>
          <a:prstGeom prst="rect">
            <a:avLst/>
          </a:prstGeom>
          <a:noFill/>
          <a:ln/>
        </p:spPr>
        <p:txBody>
          <a:bodyPr wrap="none" lIns="0" tIns="0" rIns="0" bIns="0" rtlCol="0" anchor="t"/>
          <a:lstStyle/>
          <a:p>
            <a:pPr marL="0" indent="0" algn="l">
              <a:lnSpc>
                <a:spcPts val="1850"/>
              </a:lnSpc>
              <a:buNone/>
            </a:pPr>
            <a:r>
              <a:rPr lang="en-US" sz="2400" dirty="0">
                <a:solidFill>
                  <a:srgbClr val="D7D4CC"/>
                </a:solidFill>
                <a:latin typeface="Calibri" panose="020F0502020204030204" pitchFamily="34" charset="0"/>
                <a:ea typeface="Raleway Medium" pitchFamily="34" charset="-122"/>
                <a:cs typeface="Calibri" panose="020F0502020204030204" pitchFamily="34" charset="0"/>
              </a:rPr>
              <a:t>Temporal factor impacting initial reach.</a:t>
            </a:r>
            <a:endParaRPr lang="en-US" sz="2400" dirty="0">
              <a:latin typeface="Calibri" panose="020F0502020204030204" pitchFamily="34" charset="0"/>
              <a:cs typeface="Calibri" panose="020F0502020204030204" pitchFamily="34" charset="0"/>
            </a:endParaRPr>
          </a:p>
        </p:txBody>
      </p:sp>
      <p:pic>
        <p:nvPicPr>
          <p:cNvPr id="18" name="Image 5" descr="preencoded.png"/>
          <p:cNvPicPr>
            <a:picLocks noChangeAspect="1"/>
          </p:cNvPicPr>
          <p:nvPr/>
        </p:nvPicPr>
        <p:blipFill>
          <a:blip r:embed="rId7"/>
          <a:stretch>
            <a:fillRect/>
          </a:stretch>
        </p:blipFill>
        <p:spPr>
          <a:xfrm>
            <a:off x="517565" y="5668566"/>
            <a:ext cx="739378" cy="887254"/>
          </a:xfrm>
          <a:prstGeom prst="rect">
            <a:avLst/>
          </a:prstGeom>
        </p:spPr>
      </p:pic>
      <p:sp>
        <p:nvSpPr>
          <p:cNvPr id="19" name="Text 11"/>
          <p:cNvSpPr/>
          <p:nvPr/>
        </p:nvSpPr>
        <p:spPr>
          <a:xfrm>
            <a:off x="1404818" y="5735479"/>
            <a:ext cx="2325934" cy="286345"/>
          </a:xfrm>
          <a:prstGeom prst="rect">
            <a:avLst/>
          </a:prstGeom>
          <a:noFill/>
          <a:ln/>
        </p:spPr>
        <p:txBody>
          <a:bodyPr wrap="none" lIns="0" tIns="0" rIns="0" bIns="0" rtlCol="0" anchor="t"/>
          <a:lstStyle/>
          <a:p>
            <a:pPr marL="0" indent="0" algn="l">
              <a:lnSpc>
                <a:spcPts val="16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Trending Date</a:t>
            </a:r>
            <a:endParaRPr lang="en-US" sz="2400" dirty="0">
              <a:latin typeface="Calibri" panose="020F0502020204030204" pitchFamily="34" charset="0"/>
              <a:cs typeface="Calibri" panose="020F0502020204030204" pitchFamily="34" charset="0"/>
            </a:endParaRPr>
          </a:p>
        </p:txBody>
      </p:sp>
      <p:sp>
        <p:nvSpPr>
          <p:cNvPr id="20" name="Text 12"/>
          <p:cNvSpPr/>
          <p:nvPr/>
        </p:nvSpPr>
        <p:spPr>
          <a:xfrm>
            <a:off x="1404818" y="6110526"/>
            <a:ext cx="12708017" cy="236577"/>
          </a:xfrm>
          <a:prstGeom prst="rect">
            <a:avLst/>
          </a:prstGeom>
          <a:noFill/>
          <a:ln/>
        </p:spPr>
        <p:txBody>
          <a:bodyPr wrap="none" lIns="0" tIns="0" rIns="0" bIns="0" rtlCol="0" anchor="t"/>
          <a:lstStyle/>
          <a:p>
            <a:pPr marL="0" indent="0" algn="l">
              <a:lnSpc>
                <a:spcPts val="1850"/>
              </a:lnSpc>
              <a:buNone/>
            </a:pPr>
            <a:r>
              <a:rPr lang="en-US" sz="2400" dirty="0">
                <a:solidFill>
                  <a:srgbClr val="D7D4CC"/>
                </a:solidFill>
                <a:latin typeface="Calibri" panose="020F0502020204030204" pitchFamily="34" charset="0"/>
                <a:ea typeface="Raleway Medium" pitchFamily="34" charset="-122"/>
                <a:cs typeface="Calibri" panose="020F0502020204030204" pitchFamily="34" charset="0"/>
              </a:rPr>
              <a:t>When the video achieved trending status.</a:t>
            </a:r>
            <a:endParaRPr lang="en-US" sz="2400" dirty="0">
              <a:latin typeface="Calibri" panose="020F0502020204030204" pitchFamily="34" charset="0"/>
              <a:cs typeface="Calibri" panose="020F0502020204030204" pitchFamily="34" charset="0"/>
            </a:endParaRPr>
          </a:p>
        </p:txBody>
      </p:sp>
      <p:sp>
        <p:nvSpPr>
          <p:cNvPr id="21" name="Shape 13"/>
          <p:cNvSpPr/>
          <p:nvPr/>
        </p:nvSpPr>
        <p:spPr>
          <a:xfrm>
            <a:off x="517565" y="6722150"/>
            <a:ext cx="13595271" cy="981551"/>
          </a:xfrm>
          <a:prstGeom prst="roundRect">
            <a:avLst>
              <a:gd name="adj" fmla="val 22600"/>
            </a:avLst>
          </a:prstGeom>
          <a:solidFill>
            <a:srgbClr val="4D4000"/>
          </a:solidFill>
          <a:ln/>
        </p:spPr>
      </p:sp>
      <p:sp>
        <p:nvSpPr>
          <p:cNvPr id="23" name="Text 14"/>
          <p:cNvSpPr/>
          <p:nvPr/>
        </p:nvSpPr>
        <p:spPr>
          <a:xfrm>
            <a:off x="1018699" y="7047427"/>
            <a:ext cx="3764316" cy="449343"/>
          </a:xfrm>
          <a:prstGeom prst="rect">
            <a:avLst/>
          </a:prstGeom>
          <a:noFill/>
          <a:ln/>
        </p:spPr>
        <p:txBody>
          <a:bodyPr wrap="none" lIns="0" tIns="0" rIns="0" bIns="0" rtlCol="0" anchor="t"/>
          <a:lstStyle/>
          <a:p>
            <a:pPr marL="0" indent="0" algn="l">
              <a:lnSpc>
                <a:spcPts val="1600"/>
              </a:lnSpc>
              <a:buNone/>
            </a:pPr>
            <a:r>
              <a:rPr lang="en-US" sz="2400" b="1" dirty="0">
                <a:solidFill>
                  <a:srgbClr val="FFFFFF"/>
                </a:solidFill>
                <a:latin typeface="Calibri" panose="020F0502020204030204" pitchFamily="34" charset="0"/>
                <a:ea typeface="Comfortaa Bold" pitchFamily="34" charset="-122"/>
                <a:cs typeface="Calibri" panose="020F0502020204030204" pitchFamily="34" charset="0"/>
              </a:rPr>
              <a:t>Target Variable: </a:t>
            </a:r>
            <a:r>
              <a:rPr lang="en-US" sz="2800" b="1" dirty="0">
                <a:solidFill>
                  <a:srgbClr val="FFFFFF"/>
                </a:solidFill>
                <a:latin typeface="Calibri" panose="020F0502020204030204" pitchFamily="34" charset="0"/>
                <a:ea typeface="Comfortaa Bold" pitchFamily="34" charset="-122"/>
                <a:cs typeface="Calibri" panose="020F0502020204030204" pitchFamily="34" charset="0"/>
              </a:rPr>
              <a:t>Views</a:t>
            </a:r>
            <a:endParaRPr lang="en-US" sz="2800" dirty="0">
              <a:latin typeface="Calibri" panose="020F0502020204030204" pitchFamily="34" charset="0"/>
              <a:cs typeface="Calibri" panose="020F0502020204030204" pitchFamily="34" charset="0"/>
            </a:endParaRPr>
          </a:p>
        </p:txBody>
      </p:sp>
      <p:sp>
        <p:nvSpPr>
          <p:cNvPr id="24" name="Text 15"/>
          <p:cNvSpPr/>
          <p:nvPr/>
        </p:nvSpPr>
        <p:spPr>
          <a:xfrm>
            <a:off x="1018699" y="7260193"/>
            <a:ext cx="12946261" cy="236577"/>
          </a:xfrm>
          <a:prstGeom prst="rect">
            <a:avLst/>
          </a:prstGeom>
          <a:noFill/>
          <a:ln/>
        </p:spPr>
        <p:txBody>
          <a:bodyPr wrap="none" lIns="0" tIns="0" rIns="0" bIns="0" rtlCol="0" anchor="t"/>
          <a:lstStyle/>
          <a:p>
            <a:pPr marL="0" indent="0" algn="l">
              <a:lnSpc>
                <a:spcPts val="1850"/>
              </a:lnSpc>
              <a:buNone/>
            </a:pP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0933" y="641628"/>
            <a:ext cx="11858387" cy="635556"/>
          </a:xfrm>
          <a:prstGeom prst="rect">
            <a:avLst/>
          </a:prstGeom>
          <a:noFill/>
          <a:ln/>
        </p:spPr>
        <p:txBody>
          <a:bodyPr wrap="none" lIns="0" tIns="0" rIns="0" bIns="0" rtlCol="0" anchor="t"/>
          <a:lstStyle/>
          <a:p>
            <a:pPr marL="0" indent="0" algn="l">
              <a:lnSpc>
                <a:spcPts val="5000"/>
              </a:lnSpc>
              <a:buNone/>
            </a:pPr>
            <a:r>
              <a:rPr lang="en-US" sz="4400" b="1" dirty="0">
                <a:solidFill>
                  <a:srgbClr val="FFE14D"/>
                </a:solidFill>
                <a:latin typeface="Comfortaa Bold" pitchFamily="34" charset="0"/>
                <a:ea typeface="Comfortaa Bold" pitchFamily="34" charset="-122"/>
                <a:cs typeface="Comfortaa Bold" pitchFamily="34" charset="-120"/>
              </a:rPr>
              <a:t>Exploratory Data Analysis: Unveiling Insights</a:t>
            </a:r>
            <a:endParaRPr lang="en-US" sz="4400" dirty="0"/>
          </a:p>
        </p:txBody>
      </p:sp>
      <p:sp>
        <p:nvSpPr>
          <p:cNvPr id="3" name="Shape 1"/>
          <p:cNvSpPr/>
          <p:nvPr/>
        </p:nvSpPr>
        <p:spPr>
          <a:xfrm>
            <a:off x="800933" y="1877854"/>
            <a:ext cx="3510915" cy="2834997"/>
          </a:xfrm>
          <a:prstGeom prst="roundRect">
            <a:avLst>
              <a:gd name="adj" fmla="val 19373"/>
            </a:avLst>
          </a:prstGeom>
          <a:solidFill>
            <a:srgbClr val="46464A"/>
          </a:solidFill>
          <a:ln/>
        </p:spPr>
      </p:sp>
      <p:sp>
        <p:nvSpPr>
          <p:cNvPr id="4" name="Text 2"/>
          <p:cNvSpPr/>
          <p:nvPr/>
        </p:nvSpPr>
        <p:spPr>
          <a:xfrm>
            <a:off x="1029772" y="2106692"/>
            <a:ext cx="2542580" cy="317897"/>
          </a:xfrm>
          <a:prstGeom prst="rect">
            <a:avLst/>
          </a:prstGeom>
          <a:noFill/>
          <a:ln/>
        </p:spPr>
        <p:txBody>
          <a:bodyPr wrap="none" lIns="0" tIns="0" rIns="0" bIns="0" rtlCol="0" anchor="t"/>
          <a:lstStyle/>
          <a:p>
            <a:pPr marL="0" indent="0" algn="l">
              <a:lnSpc>
                <a:spcPts val="25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Data Cleaning</a:t>
            </a:r>
            <a:endParaRPr lang="en-US" sz="2400" dirty="0">
              <a:latin typeface="Calibri" panose="020F0502020204030204" pitchFamily="34" charset="0"/>
              <a:cs typeface="Calibri" panose="020F0502020204030204" pitchFamily="34" charset="0"/>
            </a:endParaRPr>
          </a:p>
        </p:txBody>
      </p:sp>
      <p:sp>
        <p:nvSpPr>
          <p:cNvPr id="5" name="Text 3"/>
          <p:cNvSpPr/>
          <p:nvPr/>
        </p:nvSpPr>
        <p:spPr>
          <a:xfrm>
            <a:off x="1029772" y="2653427"/>
            <a:ext cx="3053239" cy="1830586"/>
          </a:xfrm>
          <a:prstGeom prst="rect">
            <a:avLst/>
          </a:prstGeom>
          <a:noFill/>
          <a:ln/>
        </p:spPr>
        <p:txBody>
          <a:bodyPr wrap="square" lIns="0" tIns="0" rIns="0" bIns="0" rtlCol="0" anchor="t"/>
          <a:lstStyle/>
          <a:p>
            <a:pPr marL="0" indent="0" algn="l">
              <a:lnSpc>
                <a:spcPts val="2850"/>
              </a:lnSpc>
              <a:buNone/>
            </a:pPr>
            <a:r>
              <a:rPr lang="en-US" sz="2000" dirty="0">
                <a:solidFill>
                  <a:srgbClr val="D7D4CC"/>
                </a:solidFill>
                <a:latin typeface="Calibri" panose="020F0502020204030204" pitchFamily="34" charset="0"/>
                <a:ea typeface="Raleway Medium" pitchFamily="34" charset="-122"/>
                <a:cs typeface="Calibri" panose="020F0502020204030204" pitchFamily="34" charset="0"/>
              </a:rPr>
              <a:t>Thoroughly cleaned the dataset to address missing values and eliminate duplicate entries, ensuring data integrity.</a:t>
            </a:r>
            <a:endParaRPr lang="en-US" sz="2000" dirty="0">
              <a:latin typeface="Calibri" panose="020F0502020204030204" pitchFamily="34" charset="0"/>
              <a:cs typeface="Calibri" panose="020F0502020204030204" pitchFamily="34" charset="0"/>
            </a:endParaRPr>
          </a:p>
        </p:txBody>
      </p:sp>
      <p:sp>
        <p:nvSpPr>
          <p:cNvPr id="6" name="Shape 4"/>
          <p:cNvSpPr/>
          <p:nvPr/>
        </p:nvSpPr>
        <p:spPr>
          <a:xfrm>
            <a:off x="4540687" y="1877854"/>
            <a:ext cx="3510915" cy="2834997"/>
          </a:xfrm>
          <a:prstGeom prst="roundRect">
            <a:avLst>
              <a:gd name="adj" fmla="val 19373"/>
            </a:avLst>
          </a:prstGeom>
          <a:solidFill>
            <a:srgbClr val="46464A"/>
          </a:solidFill>
          <a:ln/>
        </p:spPr>
      </p:sp>
      <p:sp>
        <p:nvSpPr>
          <p:cNvPr id="7" name="Text 5"/>
          <p:cNvSpPr/>
          <p:nvPr/>
        </p:nvSpPr>
        <p:spPr>
          <a:xfrm>
            <a:off x="4769525" y="2106692"/>
            <a:ext cx="2542580" cy="317897"/>
          </a:xfrm>
          <a:prstGeom prst="rect">
            <a:avLst/>
          </a:prstGeom>
          <a:noFill/>
          <a:ln/>
        </p:spPr>
        <p:txBody>
          <a:bodyPr wrap="none" lIns="0" tIns="0" rIns="0" bIns="0" rtlCol="0" anchor="t"/>
          <a:lstStyle/>
          <a:p>
            <a:pPr marL="0" indent="0" algn="l">
              <a:lnSpc>
                <a:spcPts val="25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Visual Analysis</a:t>
            </a:r>
            <a:endParaRPr lang="en-US" sz="2400" dirty="0">
              <a:latin typeface="Calibri" panose="020F0502020204030204" pitchFamily="34" charset="0"/>
              <a:cs typeface="Calibri" panose="020F0502020204030204" pitchFamily="34" charset="0"/>
            </a:endParaRPr>
          </a:p>
        </p:txBody>
      </p:sp>
      <p:sp>
        <p:nvSpPr>
          <p:cNvPr id="8" name="Text 6"/>
          <p:cNvSpPr/>
          <p:nvPr/>
        </p:nvSpPr>
        <p:spPr>
          <a:xfrm>
            <a:off x="4769525" y="2653427"/>
            <a:ext cx="3053239" cy="1830586"/>
          </a:xfrm>
          <a:prstGeom prst="rect">
            <a:avLst/>
          </a:prstGeom>
          <a:noFill/>
          <a:ln/>
        </p:spPr>
        <p:txBody>
          <a:bodyPr wrap="square" lIns="0" tIns="0" rIns="0" bIns="0" rtlCol="0" anchor="t"/>
          <a:lstStyle/>
          <a:p>
            <a:pPr marL="0" indent="0" algn="l">
              <a:lnSpc>
                <a:spcPts val="2850"/>
              </a:lnSpc>
              <a:buNone/>
            </a:pPr>
            <a:r>
              <a:rPr lang="en-US" sz="2000" dirty="0">
                <a:solidFill>
                  <a:srgbClr val="D7D4CC"/>
                </a:solidFill>
                <a:latin typeface="Calibri" panose="020F0502020204030204" pitchFamily="34" charset="0"/>
                <a:ea typeface="Raleway Medium" pitchFamily="34" charset="-122"/>
                <a:cs typeface="Calibri" panose="020F0502020204030204" pitchFamily="34" charset="0"/>
              </a:rPr>
              <a:t>Visualized the intricate relationships between video views, likes, and comments to identify underlying patterns.</a:t>
            </a:r>
            <a:endParaRPr lang="en-US" sz="2000" dirty="0">
              <a:latin typeface="Calibri" panose="020F0502020204030204" pitchFamily="34" charset="0"/>
              <a:cs typeface="Calibri" panose="020F0502020204030204" pitchFamily="34" charset="0"/>
            </a:endParaRPr>
          </a:p>
        </p:txBody>
      </p:sp>
      <p:sp>
        <p:nvSpPr>
          <p:cNvPr id="9" name="Shape 7"/>
          <p:cNvSpPr/>
          <p:nvPr/>
        </p:nvSpPr>
        <p:spPr>
          <a:xfrm>
            <a:off x="8280440" y="1877854"/>
            <a:ext cx="3510915" cy="2834997"/>
          </a:xfrm>
          <a:prstGeom prst="roundRect">
            <a:avLst>
              <a:gd name="adj" fmla="val 19373"/>
            </a:avLst>
          </a:prstGeom>
          <a:solidFill>
            <a:srgbClr val="46464A"/>
          </a:solidFill>
          <a:ln/>
        </p:spPr>
      </p:sp>
      <p:sp>
        <p:nvSpPr>
          <p:cNvPr id="10" name="Text 8"/>
          <p:cNvSpPr/>
          <p:nvPr/>
        </p:nvSpPr>
        <p:spPr>
          <a:xfrm>
            <a:off x="8509278" y="2106692"/>
            <a:ext cx="2621875" cy="317897"/>
          </a:xfrm>
          <a:prstGeom prst="rect">
            <a:avLst/>
          </a:prstGeom>
          <a:noFill/>
          <a:ln/>
        </p:spPr>
        <p:txBody>
          <a:bodyPr wrap="none" lIns="0" tIns="0" rIns="0" bIns="0" rtlCol="0" anchor="t"/>
          <a:lstStyle/>
          <a:p>
            <a:pPr marL="0" indent="0" algn="l">
              <a:lnSpc>
                <a:spcPts val="2500"/>
              </a:lnSpc>
              <a:buNone/>
            </a:pPr>
            <a:r>
              <a:rPr lang="en-US" sz="2400" b="1" dirty="0">
                <a:solidFill>
                  <a:srgbClr val="D7D4CC"/>
                </a:solidFill>
                <a:latin typeface="Calibri" panose="020F0502020204030204" pitchFamily="34" charset="0"/>
                <a:ea typeface="Comfortaa Bold" pitchFamily="34" charset="-122"/>
                <a:cs typeface="Calibri" panose="020F0502020204030204" pitchFamily="34" charset="0"/>
              </a:rPr>
              <a:t>Feature Correlation</a:t>
            </a:r>
            <a:endParaRPr lang="en-US" sz="2400" dirty="0">
              <a:latin typeface="Calibri" panose="020F0502020204030204" pitchFamily="34" charset="0"/>
              <a:cs typeface="Calibri" panose="020F0502020204030204" pitchFamily="34" charset="0"/>
            </a:endParaRPr>
          </a:p>
        </p:txBody>
      </p:sp>
      <p:sp>
        <p:nvSpPr>
          <p:cNvPr id="11" name="Text 9"/>
          <p:cNvSpPr/>
          <p:nvPr/>
        </p:nvSpPr>
        <p:spPr>
          <a:xfrm>
            <a:off x="8509278" y="2653427"/>
            <a:ext cx="3053239" cy="1830586"/>
          </a:xfrm>
          <a:prstGeom prst="rect">
            <a:avLst/>
          </a:prstGeom>
          <a:noFill/>
          <a:ln/>
        </p:spPr>
        <p:txBody>
          <a:bodyPr wrap="square" lIns="0" tIns="0" rIns="0" bIns="0" rtlCol="0" anchor="t"/>
          <a:lstStyle/>
          <a:p>
            <a:pPr marL="0" indent="0" algn="l">
              <a:lnSpc>
                <a:spcPts val="2850"/>
              </a:lnSpc>
              <a:buNone/>
            </a:pPr>
            <a:r>
              <a:rPr lang="en-US" sz="2000" dirty="0">
                <a:solidFill>
                  <a:srgbClr val="D7D4CC"/>
                </a:solidFill>
                <a:latin typeface="Calibri" panose="020F0502020204030204" pitchFamily="34" charset="0"/>
                <a:ea typeface="Raleway Medium" pitchFamily="34" charset="-122"/>
                <a:cs typeface="Calibri" panose="020F0502020204030204" pitchFamily="34" charset="0"/>
              </a:rPr>
              <a:t>Utilized plots and heatmaps to analyze the correlations between various features, highlighting significant dependencies.</a:t>
            </a:r>
            <a:endParaRPr lang="en-US" sz="2000" dirty="0">
              <a:latin typeface="Calibri" panose="020F0502020204030204" pitchFamily="34" charset="0"/>
              <a:cs typeface="Calibri" panose="020F0502020204030204" pitchFamily="34" charset="0"/>
            </a:endParaRPr>
          </a:p>
        </p:txBody>
      </p:sp>
      <p:sp>
        <p:nvSpPr>
          <p:cNvPr id="12" name="Text 10"/>
          <p:cNvSpPr/>
          <p:nvPr/>
        </p:nvSpPr>
        <p:spPr>
          <a:xfrm>
            <a:off x="12357140" y="1826300"/>
            <a:ext cx="1479828" cy="366117"/>
          </a:xfrm>
          <a:prstGeom prst="rect">
            <a:avLst/>
          </a:prstGeom>
          <a:noFill/>
          <a:ln/>
        </p:spPr>
        <p:txBody>
          <a:bodyPr wrap="none" lIns="0" tIns="0" rIns="0" bIns="0" rtlCol="0" anchor="t"/>
          <a:lstStyle/>
          <a:p>
            <a:pPr marL="0" indent="0" algn="l">
              <a:lnSpc>
                <a:spcPts val="2850"/>
              </a:lnSpc>
              <a:buNone/>
            </a:pPr>
            <a:endParaRPr lang="en-US" sz="1800" dirty="0"/>
          </a:p>
        </p:txBody>
      </p:sp>
      <p:sp>
        <p:nvSpPr>
          <p:cNvPr id="13" name="Text 11"/>
          <p:cNvSpPr/>
          <p:nvPr/>
        </p:nvSpPr>
        <p:spPr>
          <a:xfrm>
            <a:off x="1144191" y="5570934"/>
            <a:ext cx="2542580" cy="317897"/>
          </a:xfrm>
          <a:prstGeom prst="rect">
            <a:avLst/>
          </a:prstGeom>
          <a:noFill/>
          <a:ln/>
        </p:spPr>
        <p:txBody>
          <a:bodyPr wrap="none" lIns="0" tIns="0" rIns="0" bIns="0" rtlCol="0" anchor="t"/>
          <a:lstStyle/>
          <a:p>
            <a:pPr marL="0" indent="0" algn="l">
              <a:lnSpc>
                <a:spcPts val="2500"/>
              </a:lnSpc>
              <a:buNone/>
            </a:pPr>
            <a:r>
              <a:rPr lang="en-US" sz="2400" b="1" dirty="0">
                <a:solidFill>
                  <a:srgbClr val="FFE14D"/>
                </a:solidFill>
                <a:latin typeface="Comfortaa Bold" pitchFamily="34" charset="0"/>
                <a:ea typeface="Comfortaa Bold" pitchFamily="34" charset="-122"/>
                <a:cs typeface="Comfortaa Bold" pitchFamily="34" charset="-120"/>
              </a:rPr>
              <a:t>Key Observations:</a:t>
            </a:r>
            <a:endParaRPr lang="en-US" sz="2400" dirty="0"/>
          </a:p>
        </p:txBody>
      </p:sp>
      <p:sp>
        <p:nvSpPr>
          <p:cNvPr id="14" name="Text 12"/>
          <p:cNvSpPr/>
          <p:nvPr/>
        </p:nvSpPr>
        <p:spPr>
          <a:xfrm>
            <a:off x="1144191" y="6232088"/>
            <a:ext cx="12685276" cy="1098352"/>
          </a:xfrm>
          <a:prstGeom prst="rect">
            <a:avLst/>
          </a:prstGeom>
          <a:noFill/>
          <a:ln/>
        </p:spPr>
        <p:txBody>
          <a:bodyPr wrap="square" lIns="0" tIns="0" rIns="0" bIns="0" rtlCol="0" anchor="t"/>
          <a:lstStyle/>
          <a:p>
            <a:pPr marL="0" indent="0" algn="l">
              <a:lnSpc>
                <a:spcPts val="2850"/>
              </a:lnSpc>
              <a:buNone/>
            </a:pPr>
            <a:r>
              <a:rPr lang="en-US" sz="2000" dirty="0">
                <a:solidFill>
                  <a:srgbClr val="D7D4CC"/>
                </a:solidFill>
                <a:latin typeface="Raleway Medium" pitchFamily="34" charset="0"/>
                <a:ea typeface="Raleway Medium" pitchFamily="34" charset="-122"/>
                <a:cs typeface="Raleway Medium" pitchFamily="34" charset="-120"/>
              </a:rPr>
              <a:t>Videos garnering higher likes and comments consistently achieve more views. The distribution of views is highly skewed, </a:t>
            </a:r>
            <a:endParaRPr lang="en-US" sz="2000" dirty="0"/>
          </a:p>
        </p:txBody>
      </p:sp>
      <p:sp>
        <p:nvSpPr>
          <p:cNvPr id="15" name="Shape 13"/>
          <p:cNvSpPr/>
          <p:nvPr/>
        </p:nvSpPr>
        <p:spPr>
          <a:xfrm>
            <a:off x="800933" y="5227677"/>
            <a:ext cx="30480" cy="2360176"/>
          </a:xfrm>
          <a:prstGeom prst="rect">
            <a:avLst/>
          </a:prstGeom>
          <a:solidFill>
            <a:srgbClr val="FFE14D"/>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00933" y="473038"/>
            <a:ext cx="13161252" cy="661154"/>
          </a:xfrm>
          <a:prstGeom prst="rect">
            <a:avLst/>
          </a:prstGeom>
          <a:noFill/>
          <a:ln/>
        </p:spPr>
        <p:txBody>
          <a:bodyPr wrap="none" lIns="0" tIns="0" rIns="0" bIns="0" rtlCol="0" anchor="t"/>
          <a:lstStyle/>
          <a:p>
            <a:pPr marL="0" indent="0" algn="ctr">
              <a:lnSpc>
                <a:spcPts val="5000"/>
              </a:lnSpc>
              <a:buNone/>
            </a:pPr>
            <a:r>
              <a:rPr lang="en-US" sz="4400" b="1" dirty="0">
                <a:solidFill>
                  <a:srgbClr val="FFE14D"/>
                </a:solidFill>
                <a:latin typeface="Calibri" panose="020F0502020204030204" pitchFamily="34" charset="0"/>
                <a:ea typeface="Comfortaa Bold" pitchFamily="34" charset="-122"/>
                <a:cs typeface="Calibri" panose="020F0502020204030204" pitchFamily="34" charset="0"/>
              </a:rPr>
              <a:t>YOUTUBE ENGAGEMENT ANALYSIS BY COUNTRY</a:t>
            </a:r>
            <a:endParaRPr lang="en-US" sz="4400" dirty="0">
              <a:latin typeface="Calibri" panose="020F0502020204030204" pitchFamily="34" charset="0"/>
              <a:cs typeface="Calibri" panose="020F0502020204030204" pitchFamily="34" charset="0"/>
            </a:endParaRPr>
          </a:p>
        </p:txBody>
      </p:sp>
      <p:sp>
        <p:nvSpPr>
          <p:cNvPr id="4" name="Text 2"/>
          <p:cNvSpPr/>
          <p:nvPr/>
        </p:nvSpPr>
        <p:spPr>
          <a:xfrm>
            <a:off x="1029772" y="2106692"/>
            <a:ext cx="2542580" cy="317897"/>
          </a:xfrm>
          <a:prstGeom prst="rect">
            <a:avLst/>
          </a:prstGeom>
          <a:noFill/>
          <a:ln/>
        </p:spPr>
        <p:txBody>
          <a:bodyPr wrap="none" lIns="0" tIns="0" rIns="0" bIns="0" rtlCol="0" anchor="t"/>
          <a:lstStyle/>
          <a:p>
            <a:pPr marL="0" indent="0" algn="l">
              <a:lnSpc>
                <a:spcPts val="2500"/>
              </a:lnSpc>
              <a:buNone/>
            </a:pPr>
            <a:endParaRPr lang="en-US" sz="2400" dirty="0">
              <a:latin typeface="Calibri" panose="020F0502020204030204" pitchFamily="34" charset="0"/>
              <a:cs typeface="Calibri" panose="020F0502020204030204" pitchFamily="34" charset="0"/>
            </a:endParaRPr>
          </a:p>
        </p:txBody>
      </p:sp>
      <p:sp>
        <p:nvSpPr>
          <p:cNvPr id="5" name="Text 3"/>
          <p:cNvSpPr/>
          <p:nvPr/>
        </p:nvSpPr>
        <p:spPr>
          <a:xfrm>
            <a:off x="1029772" y="2653427"/>
            <a:ext cx="3053239" cy="1830586"/>
          </a:xfrm>
          <a:prstGeom prst="rect">
            <a:avLst/>
          </a:prstGeom>
          <a:noFill/>
          <a:ln/>
        </p:spPr>
        <p:txBody>
          <a:bodyPr wrap="square" lIns="0" tIns="0" rIns="0" bIns="0" rtlCol="0" anchor="t"/>
          <a:lstStyle/>
          <a:p>
            <a:pPr marL="0" indent="0" algn="l">
              <a:lnSpc>
                <a:spcPts val="2850"/>
              </a:lnSpc>
              <a:buNone/>
            </a:pPr>
            <a:endParaRPr lang="en-US" sz="2000" dirty="0">
              <a:latin typeface="Calibri" panose="020F0502020204030204" pitchFamily="34" charset="0"/>
              <a:cs typeface="Calibri" panose="020F0502020204030204" pitchFamily="34" charset="0"/>
            </a:endParaRPr>
          </a:p>
        </p:txBody>
      </p:sp>
      <p:sp>
        <p:nvSpPr>
          <p:cNvPr id="7" name="Text 5"/>
          <p:cNvSpPr/>
          <p:nvPr/>
        </p:nvSpPr>
        <p:spPr>
          <a:xfrm>
            <a:off x="4769525" y="2106692"/>
            <a:ext cx="2542580" cy="317897"/>
          </a:xfrm>
          <a:prstGeom prst="rect">
            <a:avLst/>
          </a:prstGeom>
          <a:noFill/>
          <a:ln/>
        </p:spPr>
        <p:txBody>
          <a:bodyPr wrap="none" lIns="0" tIns="0" rIns="0" bIns="0" rtlCol="0" anchor="t"/>
          <a:lstStyle/>
          <a:p>
            <a:pPr marL="0" indent="0" algn="l">
              <a:lnSpc>
                <a:spcPts val="2500"/>
              </a:lnSpc>
              <a:buNone/>
            </a:pPr>
            <a:endParaRPr lang="en-US" sz="2400" dirty="0">
              <a:latin typeface="Calibri" panose="020F0502020204030204" pitchFamily="34" charset="0"/>
              <a:cs typeface="Calibri" panose="020F0502020204030204" pitchFamily="34" charset="0"/>
            </a:endParaRPr>
          </a:p>
        </p:txBody>
      </p:sp>
      <p:sp>
        <p:nvSpPr>
          <p:cNvPr id="8" name="Text 6"/>
          <p:cNvSpPr/>
          <p:nvPr/>
        </p:nvSpPr>
        <p:spPr>
          <a:xfrm>
            <a:off x="4769525" y="2653427"/>
            <a:ext cx="3053239" cy="1830586"/>
          </a:xfrm>
          <a:prstGeom prst="rect">
            <a:avLst/>
          </a:prstGeom>
          <a:noFill/>
          <a:ln/>
        </p:spPr>
        <p:txBody>
          <a:bodyPr wrap="square" lIns="0" tIns="0" rIns="0" bIns="0" rtlCol="0" anchor="t"/>
          <a:lstStyle/>
          <a:p>
            <a:pPr marL="0" indent="0" algn="l">
              <a:lnSpc>
                <a:spcPts val="2850"/>
              </a:lnSpc>
              <a:buNone/>
            </a:pPr>
            <a:endParaRPr lang="en-US" sz="2000" dirty="0">
              <a:latin typeface="Calibri" panose="020F0502020204030204" pitchFamily="34" charset="0"/>
              <a:cs typeface="Calibri" panose="020F0502020204030204" pitchFamily="34" charset="0"/>
            </a:endParaRPr>
          </a:p>
        </p:txBody>
      </p:sp>
      <p:sp>
        <p:nvSpPr>
          <p:cNvPr id="10" name="Text 8"/>
          <p:cNvSpPr/>
          <p:nvPr/>
        </p:nvSpPr>
        <p:spPr>
          <a:xfrm>
            <a:off x="8509278" y="2106692"/>
            <a:ext cx="2621875" cy="317897"/>
          </a:xfrm>
          <a:prstGeom prst="rect">
            <a:avLst/>
          </a:prstGeom>
          <a:noFill/>
          <a:ln/>
        </p:spPr>
        <p:txBody>
          <a:bodyPr wrap="none" lIns="0" tIns="0" rIns="0" bIns="0" rtlCol="0" anchor="t"/>
          <a:lstStyle/>
          <a:p>
            <a:pPr marL="0" indent="0" algn="l">
              <a:lnSpc>
                <a:spcPts val="2500"/>
              </a:lnSpc>
              <a:buNone/>
            </a:pPr>
            <a:endParaRPr lang="en-US" sz="2400" dirty="0">
              <a:latin typeface="Calibri" panose="020F0502020204030204" pitchFamily="34" charset="0"/>
              <a:cs typeface="Calibri" panose="020F0502020204030204" pitchFamily="34" charset="0"/>
            </a:endParaRPr>
          </a:p>
        </p:txBody>
      </p:sp>
      <p:sp>
        <p:nvSpPr>
          <p:cNvPr id="11" name="Text 9"/>
          <p:cNvSpPr/>
          <p:nvPr/>
        </p:nvSpPr>
        <p:spPr>
          <a:xfrm>
            <a:off x="8509278" y="2653427"/>
            <a:ext cx="3053239" cy="1830586"/>
          </a:xfrm>
          <a:prstGeom prst="rect">
            <a:avLst/>
          </a:prstGeom>
          <a:noFill/>
          <a:ln/>
        </p:spPr>
        <p:txBody>
          <a:bodyPr wrap="square" lIns="0" tIns="0" rIns="0" bIns="0" rtlCol="0" anchor="t"/>
          <a:lstStyle/>
          <a:p>
            <a:pPr marL="0" indent="0" algn="l">
              <a:lnSpc>
                <a:spcPts val="2850"/>
              </a:lnSpc>
              <a:buNone/>
            </a:pPr>
            <a:endParaRPr lang="en-US" sz="2000" dirty="0">
              <a:latin typeface="Calibri" panose="020F0502020204030204" pitchFamily="34" charset="0"/>
              <a:cs typeface="Calibri" panose="020F0502020204030204" pitchFamily="34" charset="0"/>
            </a:endParaRPr>
          </a:p>
        </p:txBody>
      </p:sp>
      <p:sp>
        <p:nvSpPr>
          <p:cNvPr id="12" name="Text 10"/>
          <p:cNvSpPr/>
          <p:nvPr/>
        </p:nvSpPr>
        <p:spPr>
          <a:xfrm>
            <a:off x="12357140" y="1826300"/>
            <a:ext cx="1479828" cy="366117"/>
          </a:xfrm>
          <a:prstGeom prst="rect">
            <a:avLst/>
          </a:prstGeom>
          <a:noFill/>
          <a:ln/>
        </p:spPr>
        <p:txBody>
          <a:bodyPr wrap="none" lIns="0" tIns="0" rIns="0" bIns="0" rtlCol="0" anchor="t"/>
          <a:lstStyle/>
          <a:p>
            <a:pPr marL="0" indent="0" algn="l">
              <a:lnSpc>
                <a:spcPts val="2850"/>
              </a:lnSpc>
              <a:buNone/>
            </a:pPr>
            <a:endParaRPr lang="en-US" sz="1800" dirty="0"/>
          </a:p>
        </p:txBody>
      </p:sp>
      <p:sp>
        <p:nvSpPr>
          <p:cNvPr id="13" name="Text 11"/>
          <p:cNvSpPr/>
          <p:nvPr/>
        </p:nvSpPr>
        <p:spPr>
          <a:xfrm>
            <a:off x="1144191" y="5570934"/>
            <a:ext cx="2542580" cy="317897"/>
          </a:xfrm>
          <a:prstGeom prst="rect">
            <a:avLst/>
          </a:prstGeom>
          <a:noFill/>
          <a:ln/>
        </p:spPr>
        <p:txBody>
          <a:bodyPr wrap="none" lIns="0" tIns="0" rIns="0" bIns="0" rtlCol="0" anchor="t"/>
          <a:lstStyle/>
          <a:p>
            <a:pPr marL="0" indent="0" algn="l">
              <a:lnSpc>
                <a:spcPts val="2500"/>
              </a:lnSpc>
              <a:buNone/>
            </a:pPr>
            <a:endParaRPr lang="en-US" sz="2400" dirty="0"/>
          </a:p>
        </p:txBody>
      </p:sp>
      <p:sp>
        <p:nvSpPr>
          <p:cNvPr id="14" name="Text 12"/>
          <p:cNvSpPr/>
          <p:nvPr/>
        </p:nvSpPr>
        <p:spPr>
          <a:xfrm>
            <a:off x="505765" y="5313522"/>
            <a:ext cx="13323702" cy="2443040"/>
          </a:xfrm>
          <a:prstGeom prst="rect">
            <a:avLst/>
          </a:prstGeom>
          <a:noFill/>
          <a:ln/>
        </p:spPr>
        <p:txBody>
          <a:bodyPr wrap="square" lIns="0" tIns="0" rIns="0" bIns="0" rtlCol="0" anchor="t"/>
          <a:lstStyle/>
          <a:p>
            <a:pPr marL="457200" indent="-457200">
              <a:lnSpc>
                <a:spcPts val="2850"/>
              </a:lnSpc>
              <a:buFont typeface="Arial" panose="020B0604020202020204" pitchFamily="34" charset="0"/>
              <a:buChar char="•"/>
            </a:pPr>
            <a:r>
              <a:rPr lang="en-US" sz="2800" dirty="0">
                <a:solidFill>
                  <a:schemeClr val="bg1"/>
                </a:solidFill>
              </a:rPr>
              <a:t>Great Britain (GB) leads across all engagement metrics (views, likes, dislikes, and comments), indicating the highest audience reach and interaction.</a:t>
            </a:r>
          </a:p>
          <a:p>
            <a:pPr marL="457200" indent="-457200">
              <a:lnSpc>
                <a:spcPts val="2850"/>
              </a:lnSpc>
              <a:buFont typeface="Arial" panose="020B0604020202020204" pitchFamily="34" charset="0"/>
              <a:buChar char="•"/>
            </a:pPr>
            <a:r>
              <a:rPr lang="en-US" sz="2800" dirty="0">
                <a:solidFill>
                  <a:schemeClr val="bg1"/>
                </a:solidFill>
              </a:rPr>
              <a:t>The United States (US) ranks second, showing strong but comparatively lower engagement than GB.</a:t>
            </a:r>
          </a:p>
          <a:p>
            <a:pPr marL="457200" indent="-457200">
              <a:lnSpc>
                <a:spcPts val="2850"/>
              </a:lnSpc>
              <a:buFont typeface="Arial" panose="020B0604020202020204" pitchFamily="34" charset="0"/>
              <a:buChar char="•"/>
            </a:pPr>
            <a:r>
              <a:rPr lang="en-US" sz="2800" dirty="0">
                <a:solidFill>
                  <a:schemeClr val="bg1"/>
                </a:solidFill>
              </a:rPr>
              <a:t>Canada and France have significantly lower engagement levels, suggesting a smaller or less active audience base.</a:t>
            </a:r>
          </a:p>
        </p:txBody>
      </p:sp>
      <p:pic>
        <p:nvPicPr>
          <p:cNvPr id="17" name="Picture 16">
            <a:extLst>
              <a:ext uri="{FF2B5EF4-FFF2-40B4-BE49-F238E27FC236}">
                <a16:creationId xmlns:a16="http://schemas.microsoft.com/office/drawing/2014/main" id="{1452943D-E4F8-4CE7-89F4-D656ECBF4DC3}"/>
              </a:ext>
            </a:extLst>
          </p:cNvPr>
          <p:cNvPicPr>
            <a:picLocks noChangeAspect="1"/>
          </p:cNvPicPr>
          <p:nvPr/>
        </p:nvPicPr>
        <p:blipFill>
          <a:blip r:embed="rId3"/>
          <a:stretch>
            <a:fillRect/>
          </a:stretch>
        </p:blipFill>
        <p:spPr>
          <a:xfrm>
            <a:off x="505764" y="1318846"/>
            <a:ext cx="13331204" cy="3765838"/>
          </a:xfrm>
          <a:prstGeom prst="rect">
            <a:avLst/>
          </a:prstGeom>
        </p:spPr>
      </p:pic>
    </p:spTree>
    <p:extLst>
      <p:ext uri="{BB962C8B-B14F-4D97-AF65-F5344CB8AC3E}">
        <p14:creationId xmlns:p14="http://schemas.microsoft.com/office/powerpoint/2010/main" val="401400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11015" y="358617"/>
            <a:ext cx="14138031" cy="635556"/>
          </a:xfrm>
          <a:prstGeom prst="rect">
            <a:avLst/>
          </a:prstGeom>
          <a:noFill/>
          <a:ln/>
        </p:spPr>
        <p:txBody>
          <a:bodyPr wrap="none" lIns="0" tIns="0" rIns="0" bIns="0" rtlCol="0" anchor="t"/>
          <a:lstStyle/>
          <a:p>
            <a:pPr marL="0" indent="0" algn="l">
              <a:lnSpc>
                <a:spcPts val="5000"/>
              </a:lnSpc>
              <a:buNone/>
            </a:pPr>
            <a:r>
              <a:rPr lang="en-US" sz="4400" b="1" dirty="0">
                <a:solidFill>
                  <a:srgbClr val="FFE14D"/>
                </a:solidFill>
                <a:latin typeface="Comfortaa Bold" pitchFamily="34" charset="0"/>
                <a:ea typeface="Comfortaa Bold" pitchFamily="34" charset="-122"/>
              </a:rPr>
              <a:t>DAY-WISE ANALYSIS OF YOUTUBE ENGAGEMENT METRICS</a:t>
            </a:r>
            <a:endParaRPr lang="en-US" sz="4400" dirty="0"/>
          </a:p>
        </p:txBody>
      </p:sp>
      <p:sp>
        <p:nvSpPr>
          <p:cNvPr id="4" name="Text 2"/>
          <p:cNvSpPr/>
          <p:nvPr/>
        </p:nvSpPr>
        <p:spPr>
          <a:xfrm>
            <a:off x="1029772" y="2106692"/>
            <a:ext cx="2542580" cy="317897"/>
          </a:xfrm>
          <a:prstGeom prst="rect">
            <a:avLst/>
          </a:prstGeom>
          <a:noFill/>
          <a:ln/>
        </p:spPr>
        <p:txBody>
          <a:bodyPr wrap="none" lIns="0" tIns="0" rIns="0" bIns="0" rtlCol="0" anchor="t"/>
          <a:lstStyle/>
          <a:p>
            <a:pPr marL="0" indent="0" algn="l">
              <a:lnSpc>
                <a:spcPts val="2500"/>
              </a:lnSpc>
              <a:buNone/>
            </a:pPr>
            <a:endParaRPr lang="en-US" sz="2400" dirty="0">
              <a:latin typeface="Calibri" panose="020F0502020204030204" pitchFamily="34" charset="0"/>
              <a:cs typeface="Calibri" panose="020F0502020204030204" pitchFamily="34" charset="0"/>
            </a:endParaRPr>
          </a:p>
        </p:txBody>
      </p:sp>
      <p:sp>
        <p:nvSpPr>
          <p:cNvPr id="5" name="Text 3"/>
          <p:cNvSpPr/>
          <p:nvPr/>
        </p:nvSpPr>
        <p:spPr>
          <a:xfrm>
            <a:off x="1029772" y="2653427"/>
            <a:ext cx="3053239" cy="1830586"/>
          </a:xfrm>
          <a:prstGeom prst="rect">
            <a:avLst/>
          </a:prstGeom>
          <a:noFill/>
          <a:ln/>
        </p:spPr>
        <p:txBody>
          <a:bodyPr wrap="square" lIns="0" tIns="0" rIns="0" bIns="0" rtlCol="0" anchor="t"/>
          <a:lstStyle/>
          <a:p>
            <a:pPr marL="0" indent="0" algn="l">
              <a:lnSpc>
                <a:spcPts val="2850"/>
              </a:lnSpc>
              <a:buNone/>
            </a:pPr>
            <a:endParaRPr lang="en-US" sz="2000" dirty="0">
              <a:latin typeface="Calibri" panose="020F0502020204030204" pitchFamily="34" charset="0"/>
              <a:cs typeface="Calibri" panose="020F0502020204030204" pitchFamily="34" charset="0"/>
            </a:endParaRPr>
          </a:p>
        </p:txBody>
      </p:sp>
      <p:sp>
        <p:nvSpPr>
          <p:cNvPr id="7" name="Text 5"/>
          <p:cNvSpPr/>
          <p:nvPr/>
        </p:nvSpPr>
        <p:spPr>
          <a:xfrm>
            <a:off x="4769525" y="2106692"/>
            <a:ext cx="2542580" cy="317897"/>
          </a:xfrm>
          <a:prstGeom prst="rect">
            <a:avLst/>
          </a:prstGeom>
          <a:noFill/>
          <a:ln/>
        </p:spPr>
        <p:txBody>
          <a:bodyPr wrap="none" lIns="0" tIns="0" rIns="0" bIns="0" rtlCol="0" anchor="t"/>
          <a:lstStyle/>
          <a:p>
            <a:pPr marL="0" indent="0" algn="l">
              <a:lnSpc>
                <a:spcPts val="2500"/>
              </a:lnSpc>
              <a:buNone/>
            </a:pPr>
            <a:endParaRPr lang="en-US" sz="2400" dirty="0">
              <a:latin typeface="Calibri" panose="020F0502020204030204" pitchFamily="34" charset="0"/>
              <a:cs typeface="Calibri" panose="020F0502020204030204" pitchFamily="34" charset="0"/>
            </a:endParaRPr>
          </a:p>
        </p:txBody>
      </p:sp>
      <p:sp>
        <p:nvSpPr>
          <p:cNvPr id="8" name="Text 6"/>
          <p:cNvSpPr/>
          <p:nvPr/>
        </p:nvSpPr>
        <p:spPr>
          <a:xfrm>
            <a:off x="4769525" y="2653427"/>
            <a:ext cx="3053239" cy="1830586"/>
          </a:xfrm>
          <a:prstGeom prst="rect">
            <a:avLst/>
          </a:prstGeom>
          <a:noFill/>
          <a:ln/>
        </p:spPr>
        <p:txBody>
          <a:bodyPr wrap="square" lIns="0" tIns="0" rIns="0" bIns="0" rtlCol="0" anchor="t"/>
          <a:lstStyle/>
          <a:p>
            <a:pPr marL="0" indent="0" algn="l">
              <a:lnSpc>
                <a:spcPts val="2850"/>
              </a:lnSpc>
              <a:buNone/>
            </a:pPr>
            <a:endParaRPr lang="en-US" sz="2000" dirty="0">
              <a:latin typeface="Calibri" panose="020F0502020204030204" pitchFamily="34" charset="0"/>
              <a:cs typeface="Calibri" panose="020F0502020204030204" pitchFamily="34" charset="0"/>
            </a:endParaRPr>
          </a:p>
        </p:txBody>
      </p:sp>
      <p:sp>
        <p:nvSpPr>
          <p:cNvPr id="10" name="Text 8"/>
          <p:cNvSpPr/>
          <p:nvPr/>
        </p:nvSpPr>
        <p:spPr>
          <a:xfrm>
            <a:off x="8509278" y="2106692"/>
            <a:ext cx="2621875" cy="317897"/>
          </a:xfrm>
          <a:prstGeom prst="rect">
            <a:avLst/>
          </a:prstGeom>
          <a:noFill/>
          <a:ln/>
        </p:spPr>
        <p:txBody>
          <a:bodyPr wrap="none" lIns="0" tIns="0" rIns="0" bIns="0" rtlCol="0" anchor="t"/>
          <a:lstStyle/>
          <a:p>
            <a:pPr marL="0" indent="0" algn="l">
              <a:lnSpc>
                <a:spcPts val="2500"/>
              </a:lnSpc>
              <a:buNone/>
            </a:pPr>
            <a:endParaRPr lang="en-US" sz="2400" dirty="0">
              <a:latin typeface="Calibri" panose="020F0502020204030204" pitchFamily="34" charset="0"/>
              <a:cs typeface="Calibri" panose="020F0502020204030204" pitchFamily="34" charset="0"/>
            </a:endParaRPr>
          </a:p>
        </p:txBody>
      </p:sp>
      <p:sp>
        <p:nvSpPr>
          <p:cNvPr id="11" name="Text 9"/>
          <p:cNvSpPr/>
          <p:nvPr/>
        </p:nvSpPr>
        <p:spPr>
          <a:xfrm>
            <a:off x="8509278" y="2653427"/>
            <a:ext cx="3053239" cy="1830586"/>
          </a:xfrm>
          <a:prstGeom prst="rect">
            <a:avLst/>
          </a:prstGeom>
          <a:noFill/>
          <a:ln/>
        </p:spPr>
        <p:txBody>
          <a:bodyPr wrap="square" lIns="0" tIns="0" rIns="0" bIns="0" rtlCol="0" anchor="t"/>
          <a:lstStyle/>
          <a:p>
            <a:pPr marL="0" indent="0" algn="l">
              <a:lnSpc>
                <a:spcPts val="2850"/>
              </a:lnSpc>
              <a:buNone/>
            </a:pPr>
            <a:endParaRPr lang="en-US" sz="2000" dirty="0">
              <a:latin typeface="Calibri" panose="020F0502020204030204" pitchFamily="34" charset="0"/>
              <a:cs typeface="Calibri" panose="020F0502020204030204" pitchFamily="34" charset="0"/>
            </a:endParaRPr>
          </a:p>
        </p:txBody>
      </p:sp>
      <p:sp>
        <p:nvSpPr>
          <p:cNvPr id="12" name="Text 10"/>
          <p:cNvSpPr/>
          <p:nvPr/>
        </p:nvSpPr>
        <p:spPr>
          <a:xfrm>
            <a:off x="12357140" y="1826300"/>
            <a:ext cx="1479828" cy="366117"/>
          </a:xfrm>
          <a:prstGeom prst="rect">
            <a:avLst/>
          </a:prstGeom>
          <a:noFill/>
          <a:ln/>
        </p:spPr>
        <p:txBody>
          <a:bodyPr wrap="none" lIns="0" tIns="0" rIns="0" bIns="0" rtlCol="0" anchor="t"/>
          <a:lstStyle/>
          <a:p>
            <a:pPr marL="0" indent="0" algn="l">
              <a:lnSpc>
                <a:spcPts val="2850"/>
              </a:lnSpc>
              <a:buNone/>
            </a:pPr>
            <a:endParaRPr lang="en-US" sz="1800" dirty="0"/>
          </a:p>
        </p:txBody>
      </p:sp>
      <p:sp>
        <p:nvSpPr>
          <p:cNvPr id="13" name="Text 11"/>
          <p:cNvSpPr/>
          <p:nvPr/>
        </p:nvSpPr>
        <p:spPr>
          <a:xfrm>
            <a:off x="1144191" y="5570934"/>
            <a:ext cx="2542580" cy="317897"/>
          </a:xfrm>
          <a:prstGeom prst="rect">
            <a:avLst/>
          </a:prstGeom>
          <a:noFill/>
          <a:ln/>
        </p:spPr>
        <p:txBody>
          <a:bodyPr wrap="none" lIns="0" tIns="0" rIns="0" bIns="0" rtlCol="0" anchor="t"/>
          <a:lstStyle/>
          <a:p>
            <a:pPr marL="0" indent="0" algn="l">
              <a:lnSpc>
                <a:spcPts val="2500"/>
              </a:lnSpc>
              <a:buNone/>
            </a:pPr>
            <a:endParaRPr lang="en-US" sz="2400" dirty="0"/>
          </a:p>
        </p:txBody>
      </p:sp>
      <p:sp>
        <p:nvSpPr>
          <p:cNvPr id="14" name="Text 12"/>
          <p:cNvSpPr/>
          <p:nvPr/>
        </p:nvSpPr>
        <p:spPr>
          <a:xfrm>
            <a:off x="351692" y="5378010"/>
            <a:ext cx="13477775" cy="2288881"/>
          </a:xfrm>
          <a:prstGeom prst="rect">
            <a:avLst/>
          </a:prstGeom>
          <a:noFill/>
          <a:ln/>
        </p:spPr>
        <p:txBody>
          <a:bodyPr wrap="square" lIns="0" tIns="0" rIns="0" bIns="0" rtlCol="0" anchor="t"/>
          <a:lstStyle/>
          <a:p>
            <a:pPr marL="457200" indent="-457200">
              <a:lnSpc>
                <a:spcPts val="2850"/>
              </a:lnSpc>
              <a:buFont typeface="Arial" panose="020B0604020202020204" pitchFamily="34" charset="0"/>
              <a:buChar char="•"/>
            </a:pPr>
            <a:r>
              <a:rPr lang="en-US" sz="2800" dirty="0">
                <a:solidFill>
                  <a:schemeClr val="bg1"/>
                </a:solidFill>
              </a:rPr>
              <a:t>Friday shows the highest average engagement across views, likes, dislikes, and comments, making it the best day to publish videos.</a:t>
            </a:r>
          </a:p>
          <a:p>
            <a:pPr marL="457200" indent="-457200">
              <a:lnSpc>
                <a:spcPts val="2850"/>
              </a:lnSpc>
              <a:buFont typeface="Arial" panose="020B0604020202020204" pitchFamily="34" charset="0"/>
              <a:buChar char="•"/>
            </a:pPr>
            <a:r>
              <a:rPr lang="en-US" sz="2800" dirty="0">
                <a:solidFill>
                  <a:schemeClr val="bg1"/>
                </a:solidFill>
              </a:rPr>
              <a:t>Thursday and Wednesday also record strong engagement, indicating higher audience activity during mid-to-late weekdays .</a:t>
            </a:r>
          </a:p>
          <a:p>
            <a:pPr marL="457200" indent="-457200">
              <a:lnSpc>
                <a:spcPts val="2850"/>
              </a:lnSpc>
              <a:buFont typeface="Arial" panose="020B0604020202020204" pitchFamily="34" charset="0"/>
              <a:buChar char="•"/>
            </a:pPr>
            <a:r>
              <a:rPr lang="en-US" sz="2800" dirty="0">
                <a:solidFill>
                  <a:schemeClr val="bg1"/>
                </a:solidFill>
              </a:rPr>
              <a:t>Saturday has the lowest engagement, while early weekdays and Sunday show moderate performance.</a:t>
            </a:r>
          </a:p>
        </p:txBody>
      </p:sp>
      <p:pic>
        <p:nvPicPr>
          <p:cNvPr id="6" name="Picture 5">
            <a:extLst>
              <a:ext uri="{FF2B5EF4-FFF2-40B4-BE49-F238E27FC236}">
                <a16:creationId xmlns:a16="http://schemas.microsoft.com/office/drawing/2014/main" id="{B8FE914A-71D8-4349-BC47-DFD5A3F51969}"/>
              </a:ext>
            </a:extLst>
          </p:cNvPr>
          <p:cNvPicPr>
            <a:picLocks noChangeAspect="1"/>
          </p:cNvPicPr>
          <p:nvPr/>
        </p:nvPicPr>
        <p:blipFill>
          <a:blip r:embed="rId3"/>
          <a:stretch>
            <a:fillRect/>
          </a:stretch>
        </p:blipFill>
        <p:spPr>
          <a:xfrm>
            <a:off x="211014" y="1570511"/>
            <a:ext cx="13856677" cy="3546611"/>
          </a:xfrm>
          <a:prstGeom prst="rect">
            <a:avLst/>
          </a:prstGeom>
        </p:spPr>
      </p:pic>
    </p:spTree>
    <p:extLst>
      <p:ext uri="{BB962C8B-B14F-4D97-AF65-F5344CB8AC3E}">
        <p14:creationId xmlns:p14="http://schemas.microsoft.com/office/powerpoint/2010/main" val="3291675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00933" y="641628"/>
            <a:ext cx="13028534" cy="635556"/>
          </a:xfrm>
          <a:prstGeom prst="rect">
            <a:avLst/>
          </a:prstGeom>
          <a:noFill/>
          <a:ln/>
        </p:spPr>
        <p:txBody>
          <a:bodyPr wrap="none" lIns="0" tIns="0" rIns="0" bIns="0" rtlCol="0" anchor="t"/>
          <a:lstStyle/>
          <a:p>
            <a:pPr marL="0" indent="0" algn="l">
              <a:lnSpc>
                <a:spcPts val="5000"/>
              </a:lnSpc>
              <a:buNone/>
            </a:pPr>
            <a:r>
              <a:rPr lang="en-US" sz="4400" b="1" dirty="0">
                <a:solidFill>
                  <a:srgbClr val="FFE14D"/>
                </a:solidFill>
                <a:latin typeface="Comfortaa Bold" pitchFamily="34" charset="0"/>
                <a:ea typeface="Comfortaa Bold" pitchFamily="34" charset="-122"/>
                <a:cs typeface="Comfortaa Bold" pitchFamily="34" charset="-120"/>
              </a:rPr>
              <a:t>ENGAGEMENT METRICS CORRELATION HEATMAP</a:t>
            </a:r>
            <a:endParaRPr lang="en-US" sz="4400" dirty="0"/>
          </a:p>
        </p:txBody>
      </p:sp>
      <p:sp>
        <p:nvSpPr>
          <p:cNvPr id="4" name="Text 2"/>
          <p:cNvSpPr/>
          <p:nvPr/>
        </p:nvSpPr>
        <p:spPr>
          <a:xfrm>
            <a:off x="1029772" y="2106692"/>
            <a:ext cx="2542580" cy="317897"/>
          </a:xfrm>
          <a:prstGeom prst="rect">
            <a:avLst/>
          </a:prstGeom>
          <a:noFill/>
          <a:ln/>
        </p:spPr>
        <p:txBody>
          <a:bodyPr wrap="none" lIns="0" tIns="0" rIns="0" bIns="0" rtlCol="0" anchor="t"/>
          <a:lstStyle/>
          <a:p>
            <a:pPr marL="0" indent="0" algn="l">
              <a:lnSpc>
                <a:spcPts val="2500"/>
              </a:lnSpc>
              <a:buNone/>
            </a:pPr>
            <a:endParaRPr lang="en-US" sz="2400" dirty="0">
              <a:latin typeface="Calibri" panose="020F0502020204030204" pitchFamily="34" charset="0"/>
              <a:cs typeface="Calibri" panose="020F0502020204030204" pitchFamily="34" charset="0"/>
            </a:endParaRPr>
          </a:p>
        </p:txBody>
      </p:sp>
      <p:sp>
        <p:nvSpPr>
          <p:cNvPr id="5" name="Text 3"/>
          <p:cNvSpPr/>
          <p:nvPr/>
        </p:nvSpPr>
        <p:spPr>
          <a:xfrm>
            <a:off x="1029772" y="2653427"/>
            <a:ext cx="3053239" cy="1830586"/>
          </a:xfrm>
          <a:prstGeom prst="rect">
            <a:avLst/>
          </a:prstGeom>
          <a:noFill/>
          <a:ln/>
        </p:spPr>
        <p:txBody>
          <a:bodyPr wrap="square" lIns="0" tIns="0" rIns="0" bIns="0" rtlCol="0" anchor="t"/>
          <a:lstStyle/>
          <a:p>
            <a:pPr marL="0" indent="0" algn="l">
              <a:lnSpc>
                <a:spcPts val="2850"/>
              </a:lnSpc>
              <a:buNone/>
            </a:pPr>
            <a:endParaRPr lang="en-US" sz="2000" dirty="0">
              <a:latin typeface="Calibri" panose="020F0502020204030204" pitchFamily="34" charset="0"/>
              <a:cs typeface="Calibri" panose="020F0502020204030204" pitchFamily="34" charset="0"/>
            </a:endParaRPr>
          </a:p>
        </p:txBody>
      </p:sp>
      <p:sp>
        <p:nvSpPr>
          <p:cNvPr id="7" name="Text 5"/>
          <p:cNvSpPr/>
          <p:nvPr/>
        </p:nvSpPr>
        <p:spPr>
          <a:xfrm>
            <a:off x="4769525" y="2106692"/>
            <a:ext cx="2542580" cy="317897"/>
          </a:xfrm>
          <a:prstGeom prst="rect">
            <a:avLst/>
          </a:prstGeom>
          <a:noFill/>
          <a:ln/>
        </p:spPr>
        <p:txBody>
          <a:bodyPr wrap="none" lIns="0" tIns="0" rIns="0" bIns="0" rtlCol="0" anchor="t"/>
          <a:lstStyle/>
          <a:p>
            <a:pPr marL="0" indent="0" algn="l">
              <a:lnSpc>
                <a:spcPts val="2500"/>
              </a:lnSpc>
              <a:buNone/>
            </a:pPr>
            <a:endParaRPr lang="en-US" sz="2400" dirty="0">
              <a:latin typeface="Calibri" panose="020F0502020204030204" pitchFamily="34" charset="0"/>
              <a:cs typeface="Calibri" panose="020F0502020204030204" pitchFamily="34" charset="0"/>
            </a:endParaRPr>
          </a:p>
        </p:txBody>
      </p:sp>
      <p:sp>
        <p:nvSpPr>
          <p:cNvPr id="8" name="Text 6"/>
          <p:cNvSpPr/>
          <p:nvPr/>
        </p:nvSpPr>
        <p:spPr>
          <a:xfrm>
            <a:off x="4769525" y="2653427"/>
            <a:ext cx="3053239" cy="1830586"/>
          </a:xfrm>
          <a:prstGeom prst="rect">
            <a:avLst/>
          </a:prstGeom>
          <a:noFill/>
          <a:ln/>
        </p:spPr>
        <p:txBody>
          <a:bodyPr wrap="square" lIns="0" tIns="0" rIns="0" bIns="0" rtlCol="0" anchor="t"/>
          <a:lstStyle/>
          <a:p>
            <a:pPr marL="0" indent="0" algn="l">
              <a:lnSpc>
                <a:spcPts val="2850"/>
              </a:lnSpc>
              <a:buNone/>
            </a:pPr>
            <a:endParaRPr lang="en-US" sz="2000" dirty="0">
              <a:latin typeface="Calibri" panose="020F0502020204030204" pitchFamily="34" charset="0"/>
              <a:cs typeface="Calibri" panose="020F0502020204030204" pitchFamily="34" charset="0"/>
            </a:endParaRPr>
          </a:p>
        </p:txBody>
      </p:sp>
      <p:sp>
        <p:nvSpPr>
          <p:cNvPr id="10" name="Text 8"/>
          <p:cNvSpPr/>
          <p:nvPr/>
        </p:nvSpPr>
        <p:spPr>
          <a:xfrm>
            <a:off x="7222920" y="2106691"/>
            <a:ext cx="6953643" cy="5040629"/>
          </a:xfrm>
          <a:prstGeom prst="rect">
            <a:avLst/>
          </a:prstGeom>
          <a:noFill/>
          <a:ln/>
        </p:spPr>
        <p:txBody>
          <a:bodyPr wrap="none" lIns="0" tIns="0" rIns="0" bIns="0" rtlCol="0" anchor="t"/>
          <a:lstStyle/>
          <a:p>
            <a:pPr marL="0" indent="0" algn="l">
              <a:lnSpc>
                <a:spcPts val="2500"/>
              </a:lnSpc>
              <a:buNone/>
            </a:pPr>
            <a:endParaRPr lang="en-US" sz="2400" dirty="0">
              <a:latin typeface="Calibri" panose="020F0502020204030204" pitchFamily="34" charset="0"/>
              <a:cs typeface="Calibri" panose="020F0502020204030204" pitchFamily="34" charset="0"/>
            </a:endParaRPr>
          </a:p>
        </p:txBody>
      </p:sp>
      <p:sp>
        <p:nvSpPr>
          <p:cNvPr id="11" name="Text 9"/>
          <p:cNvSpPr/>
          <p:nvPr/>
        </p:nvSpPr>
        <p:spPr>
          <a:xfrm>
            <a:off x="7222920" y="2106690"/>
            <a:ext cx="7182482" cy="5040629"/>
          </a:xfrm>
          <a:prstGeom prst="rect">
            <a:avLst/>
          </a:prstGeom>
          <a:noFill/>
          <a:ln/>
        </p:spPr>
        <p:txBody>
          <a:bodyPr wrap="square" lIns="0" tIns="0" rIns="0" bIns="0" rtlCol="0" anchor="t"/>
          <a:lstStyle/>
          <a:p>
            <a:pPr marL="342900" indent="-342900">
              <a:lnSpc>
                <a:spcPts val="2850"/>
              </a:lnSpc>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Views show a strong positive correlation with likes (0.79), indicating that higher view counts generally lead to increased audience appreciation.</a:t>
            </a:r>
          </a:p>
          <a:p>
            <a:pPr marL="342900" indent="-342900">
              <a:lnSpc>
                <a:spcPts val="2850"/>
              </a:lnSpc>
              <a:buFont typeface="Arial" panose="020B0604020202020204" pitchFamily="34" charset="0"/>
              <a:buChar char="•"/>
            </a:pPr>
            <a:endParaRPr lang="en-US" sz="2400" dirty="0">
              <a:solidFill>
                <a:schemeClr val="bg1"/>
              </a:solidFill>
              <a:latin typeface="Calibri" panose="020F0502020204030204" pitchFamily="34" charset="0"/>
              <a:cs typeface="Calibri" panose="020F0502020204030204" pitchFamily="34" charset="0"/>
            </a:endParaRPr>
          </a:p>
          <a:p>
            <a:pPr marL="342900" indent="-342900">
              <a:lnSpc>
                <a:spcPts val="2850"/>
              </a:lnSpc>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Likes and comment count are strongly correlated (0.78), suggesting that videos receiving more likes tend to generate more user discussions.</a:t>
            </a:r>
          </a:p>
          <a:p>
            <a:pPr marL="342900" indent="-342900">
              <a:lnSpc>
                <a:spcPts val="2850"/>
              </a:lnSpc>
              <a:buFont typeface="Arial" panose="020B0604020202020204" pitchFamily="34" charset="0"/>
              <a:buChar char="•"/>
            </a:pPr>
            <a:endParaRPr lang="en-US" sz="2400" dirty="0">
              <a:solidFill>
                <a:schemeClr val="bg1"/>
              </a:solidFill>
              <a:latin typeface="Calibri" panose="020F0502020204030204" pitchFamily="34" charset="0"/>
              <a:cs typeface="Calibri" panose="020F0502020204030204" pitchFamily="34" charset="0"/>
            </a:endParaRPr>
          </a:p>
          <a:p>
            <a:pPr marL="342900" indent="-342900">
              <a:lnSpc>
                <a:spcPts val="2850"/>
              </a:lnSpc>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Dislikes have a moderate relationship with views and comments, showing that highly engaging or controversial content often triggers both positive and negative interactions.</a:t>
            </a:r>
          </a:p>
        </p:txBody>
      </p:sp>
      <p:sp>
        <p:nvSpPr>
          <p:cNvPr id="12" name="Text 10"/>
          <p:cNvSpPr/>
          <p:nvPr/>
        </p:nvSpPr>
        <p:spPr>
          <a:xfrm>
            <a:off x="12357140" y="1826300"/>
            <a:ext cx="1479828" cy="366117"/>
          </a:xfrm>
          <a:prstGeom prst="rect">
            <a:avLst/>
          </a:prstGeom>
          <a:noFill/>
          <a:ln/>
        </p:spPr>
        <p:txBody>
          <a:bodyPr wrap="none" lIns="0" tIns="0" rIns="0" bIns="0" rtlCol="0" anchor="t"/>
          <a:lstStyle/>
          <a:p>
            <a:pPr marL="0" indent="0" algn="l">
              <a:lnSpc>
                <a:spcPts val="2850"/>
              </a:lnSpc>
              <a:buNone/>
            </a:pPr>
            <a:endParaRPr lang="en-US" sz="1800" dirty="0"/>
          </a:p>
        </p:txBody>
      </p:sp>
      <p:sp>
        <p:nvSpPr>
          <p:cNvPr id="13" name="Text 11"/>
          <p:cNvSpPr/>
          <p:nvPr/>
        </p:nvSpPr>
        <p:spPr>
          <a:xfrm>
            <a:off x="1144191" y="5570934"/>
            <a:ext cx="2542580" cy="317897"/>
          </a:xfrm>
          <a:prstGeom prst="rect">
            <a:avLst/>
          </a:prstGeom>
          <a:noFill/>
          <a:ln/>
        </p:spPr>
        <p:txBody>
          <a:bodyPr wrap="none" lIns="0" tIns="0" rIns="0" bIns="0" rtlCol="0" anchor="t"/>
          <a:lstStyle/>
          <a:p>
            <a:pPr marL="0" indent="0" algn="l">
              <a:lnSpc>
                <a:spcPts val="2500"/>
              </a:lnSpc>
              <a:buNone/>
            </a:pPr>
            <a:endParaRPr lang="en-US" sz="2400" dirty="0"/>
          </a:p>
        </p:txBody>
      </p:sp>
      <p:sp>
        <p:nvSpPr>
          <p:cNvPr id="14" name="Text 12"/>
          <p:cNvSpPr/>
          <p:nvPr/>
        </p:nvSpPr>
        <p:spPr>
          <a:xfrm>
            <a:off x="1144191" y="6232088"/>
            <a:ext cx="12685276" cy="1098352"/>
          </a:xfrm>
          <a:prstGeom prst="rect">
            <a:avLst/>
          </a:prstGeom>
          <a:noFill/>
          <a:ln/>
        </p:spPr>
        <p:txBody>
          <a:bodyPr wrap="square" lIns="0" tIns="0" rIns="0" bIns="0" rtlCol="0" anchor="t"/>
          <a:lstStyle/>
          <a:p>
            <a:pPr marL="0" indent="0" algn="l">
              <a:lnSpc>
                <a:spcPts val="2850"/>
              </a:lnSpc>
              <a:buNone/>
            </a:pPr>
            <a:endParaRPr lang="en-US" sz="2000" dirty="0"/>
          </a:p>
        </p:txBody>
      </p:sp>
      <p:pic>
        <p:nvPicPr>
          <p:cNvPr id="6" name="Picture 5">
            <a:extLst>
              <a:ext uri="{FF2B5EF4-FFF2-40B4-BE49-F238E27FC236}">
                <a16:creationId xmlns:a16="http://schemas.microsoft.com/office/drawing/2014/main" id="{610E0BFD-11CA-47D2-91B4-35066024FB0F}"/>
              </a:ext>
            </a:extLst>
          </p:cNvPr>
          <p:cNvPicPr>
            <a:picLocks noChangeAspect="1"/>
          </p:cNvPicPr>
          <p:nvPr/>
        </p:nvPicPr>
        <p:blipFill>
          <a:blip r:embed="rId3"/>
          <a:stretch>
            <a:fillRect/>
          </a:stretch>
        </p:blipFill>
        <p:spPr>
          <a:xfrm>
            <a:off x="453837" y="2009358"/>
            <a:ext cx="6193148" cy="5578614"/>
          </a:xfrm>
          <a:prstGeom prst="rect">
            <a:avLst/>
          </a:prstGeom>
        </p:spPr>
      </p:pic>
    </p:spTree>
    <p:extLst>
      <p:ext uri="{BB962C8B-B14F-4D97-AF65-F5344CB8AC3E}">
        <p14:creationId xmlns:p14="http://schemas.microsoft.com/office/powerpoint/2010/main" val="3393205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848</Words>
  <Application>Microsoft Office PowerPoint</Application>
  <PresentationFormat>Custom</PresentationFormat>
  <Paragraphs>113</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Comfortaa Bold</vt:lpstr>
      <vt:lpstr>Calibri </vt:lpstr>
      <vt:lpstr>Raleway Medium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lenovo</dc:creator>
  <cp:lastModifiedBy>lenovo</cp:lastModifiedBy>
  <cp:revision>20</cp:revision>
  <dcterms:created xsi:type="dcterms:W3CDTF">2025-12-21T06:19:20Z</dcterms:created>
  <dcterms:modified xsi:type="dcterms:W3CDTF">2025-12-24T14:20:08Z</dcterms:modified>
</cp:coreProperties>
</file>